
<file path=[Content_Types].xml><?xml version="1.0" encoding="utf-8"?>
<Types xmlns="http://schemas.openxmlformats.org/package/2006/content-types">
  <Default Extension="png" ContentType="image/png"/>
  <Default Extension="rels" ContentType="application/vnd.openxmlformats-package.relationships+xml"/>
  <Default Extension="fntdata" ContentType="application/x-fontdata"/>
  <Default Extension="xml" ContentType="application/xml"/>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34.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85.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40.xml" ContentType="application/vnd.openxmlformats-officedocument.presentationml.notesSlide+xml"/>
  <Override PartName="/ppt/notesMasters/notesMaster1.xml" ContentType="application/vnd.openxmlformats-officedocument.presentationml.notes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docProps/app.xml" ContentType="application/vnd.openxmlformats-officedocument.extended-properties+xml"/>
  <Override PartName="/docProps/core.xml" ContentType="application/vnd.openxmlformats-package.core-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0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360"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 id="318" r:id="rId65"/>
    <p:sldId id="319" r:id="rId66"/>
    <p:sldId id="361" r:id="rId67"/>
    <p:sldId id="320" r:id="rId68"/>
    <p:sldId id="321" r:id="rId69"/>
    <p:sldId id="322" r:id="rId70"/>
    <p:sldId id="323" r:id="rId71"/>
    <p:sldId id="324" r:id="rId72"/>
    <p:sldId id="325" r:id="rId73"/>
    <p:sldId id="326" r:id="rId74"/>
    <p:sldId id="327" r:id="rId75"/>
    <p:sldId id="328" r:id="rId76"/>
    <p:sldId id="329" r:id="rId77"/>
    <p:sldId id="330" r:id="rId78"/>
    <p:sldId id="331" r:id="rId79"/>
    <p:sldId id="332" r:id="rId80"/>
    <p:sldId id="333" r:id="rId81"/>
    <p:sldId id="334" r:id="rId82"/>
    <p:sldId id="335" r:id="rId83"/>
    <p:sldId id="336" r:id="rId84"/>
    <p:sldId id="337" r:id="rId85"/>
    <p:sldId id="338" r:id="rId86"/>
    <p:sldId id="339" r:id="rId87"/>
    <p:sldId id="340" r:id="rId88"/>
    <p:sldId id="341" r:id="rId89"/>
    <p:sldId id="342" r:id="rId90"/>
    <p:sldId id="343" r:id="rId91"/>
    <p:sldId id="344" r:id="rId92"/>
    <p:sldId id="345" r:id="rId93"/>
    <p:sldId id="346" r:id="rId94"/>
    <p:sldId id="347" r:id="rId95"/>
    <p:sldId id="348" r:id="rId96"/>
    <p:sldId id="349" r:id="rId97"/>
    <p:sldId id="350" r:id="rId98"/>
    <p:sldId id="351" r:id="rId99"/>
    <p:sldId id="352" r:id="rId100"/>
    <p:sldId id="353" r:id="rId101"/>
    <p:sldId id="354" r:id="rId102"/>
    <p:sldId id="355" r:id="rId103"/>
    <p:sldId id="356" r:id="rId104"/>
    <p:sldId id="357" r:id="rId105"/>
    <p:sldId id="358" r:id="rId106"/>
    <p:sldId id="359" r:id="rId107"/>
  </p:sldIdLst>
  <p:sldSz cx="9144000" cy="5143500" type="screen16x9"/>
  <p:notesSz cx="6858000" cy="9144000"/>
  <p:embeddedFontLst>
    <p:embeddedFont>
      <p:font typeface="Lato" panose="020F0502020204030203" pitchFamily="34" charset="0"/>
      <p:regular r:id="rId109"/>
      <p:bold r:id="rId110"/>
      <p:italic r:id="rId111"/>
      <p:boldItalic r:id="rId112"/>
    </p:embeddedFont>
    <p:embeddedFont>
      <p:font typeface="Raleway" pitchFamily="2" charset="0"/>
      <p:regular r:id="rId113"/>
      <p:bold r:id="rId114"/>
      <p:italic r:id="rId115"/>
      <p:boldItalic r:id="rId11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FA3D1B2-3B02-41A9-A778-E331A2399FCF}">
  <a:tblStyle styleId="{1FA3D1B2-3B02-41A9-A778-E331A2399FC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3" d="100"/>
          <a:sy n="103" d="100"/>
        </p:scale>
        <p:origin x="874" y="77"/>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presProps" Target="presProps.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font" Target="fonts/font4.fntdata"/><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customXml" Target="../customXml/item3.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font" Target="fonts/font5.fntdata"/><Relationship Id="rId118" Type="http://schemas.openxmlformats.org/officeDocument/2006/relationships/viewProps" Target="view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notesMaster" Target="notesMasters/notesMaster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font" Target="fonts/font6.fntdata"/><Relationship Id="rId119" Type="http://schemas.openxmlformats.org/officeDocument/2006/relationships/theme" Target="theme/theme1.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font" Target="fonts/font1.fntdata"/><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font" Target="fonts/font2.fntdata"/><Relationship Id="rId115" Type="http://schemas.openxmlformats.org/officeDocument/2006/relationships/font" Target="fonts/font7.fntdata"/><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customXml" Target="../customXml/item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font" Target="fonts/font8.fntdata"/><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font" Target="fonts/font3.fntdata"/><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customXml" Target="../customXml/item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13597619b36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13597619b36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4"/>
        <p:cNvGrpSpPr/>
        <p:nvPr/>
      </p:nvGrpSpPr>
      <p:grpSpPr>
        <a:xfrm>
          <a:off x="0" y="0"/>
          <a:ext cx="0" cy="0"/>
          <a:chOff x="0" y="0"/>
          <a:chExt cx="0" cy="0"/>
        </a:xfrm>
      </p:grpSpPr>
      <p:sp>
        <p:nvSpPr>
          <p:cNvPr id="695" name="Google Shape;695;g13597619b36_0_5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6" name="Google Shape;696;g13597619b36_0_5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1"/>
        <p:cNvGrpSpPr/>
        <p:nvPr/>
      </p:nvGrpSpPr>
      <p:grpSpPr>
        <a:xfrm>
          <a:off x="0" y="0"/>
          <a:ext cx="0" cy="0"/>
          <a:chOff x="0" y="0"/>
          <a:chExt cx="0" cy="0"/>
        </a:xfrm>
      </p:grpSpPr>
      <p:sp>
        <p:nvSpPr>
          <p:cNvPr id="702" name="Google Shape;702;g13597619b36_0_5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3" name="Google Shape;703;g13597619b36_0_5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7"/>
        <p:cNvGrpSpPr/>
        <p:nvPr/>
      </p:nvGrpSpPr>
      <p:grpSpPr>
        <a:xfrm>
          <a:off x="0" y="0"/>
          <a:ext cx="0" cy="0"/>
          <a:chOff x="0" y="0"/>
          <a:chExt cx="0" cy="0"/>
        </a:xfrm>
      </p:grpSpPr>
      <p:sp>
        <p:nvSpPr>
          <p:cNvPr id="708" name="Google Shape;708;g13597619b36_0_60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9" name="Google Shape;709;g13597619b36_0_6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4"/>
        <p:cNvGrpSpPr/>
        <p:nvPr/>
      </p:nvGrpSpPr>
      <p:grpSpPr>
        <a:xfrm>
          <a:off x="0" y="0"/>
          <a:ext cx="0" cy="0"/>
          <a:chOff x="0" y="0"/>
          <a:chExt cx="0" cy="0"/>
        </a:xfrm>
      </p:grpSpPr>
      <p:sp>
        <p:nvSpPr>
          <p:cNvPr id="715" name="Google Shape;715;g13597619b36_0_60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6" name="Google Shape;716;g13597619b36_0_6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0"/>
        <p:cNvGrpSpPr/>
        <p:nvPr/>
      </p:nvGrpSpPr>
      <p:grpSpPr>
        <a:xfrm>
          <a:off x="0" y="0"/>
          <a:ext cx="0" cy="0"/>
          <a:chOff x="0" y="0"/>
          <a:chExt cx="0" cy="0"/>
        </a:xfrm>
      </p:grpSpPr>
      <p:sp>
        <p:nvSpPr>
          <p:cNvPr id="721" name="Google Shape;721;g13597619b36_0_6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2" name="Google Shape;722;g13597619b36_0_6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7"/>
        <p:cNvGrpSpPr/>
        <p:nvPr/>
      </p:nvGrpSpPr>
      <p:grpSpPr>
        <a:xfrm>
          <a:off x="0" y="0"/>
          <a:ext cx="0" cy="0"/>
          <a:chOff x="0" y="0"/>
          <a:chExt cx="0" cy="0"/>
        </a:xfrm>
      </p:grpSpPr>
      <p:sp>
        <p:nvSpPr>
          <p:cNvPr id="728" name="Google Shape;728;g13597619b36_0_6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9" name="Google Shape;729;g13597619b36_0_6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3"/>
        <p:cNvGrpSpPr/>
        <p:nvPr/>
      </p:nvGrpSpPr>
      <p:grpSpPr>
        <a:xfrm>
          <a:off x="0" y="0"/>
          <a:ext cx="0" cy="0"/>
          <a:chOff x="0" y="0"/>
          <a:chExt cx="0" cy="0"/>
        </a:xfrm>
      </p:grpSpPr>
      <p:sp>
        <p:nvSpPr>
          <p:cNvPr id="734" name="Google Shape;734;g13597619b36_0_6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5" name="Google Shape;735;g13597619b36_0_6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13597619b36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13597619b36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13597619b36_0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13597619b36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13597619b36_0_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13597619b36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13597619b36_0_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13597619b36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13597619b36_0_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13597619b36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13597619b36_0_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 name="Google Shape;178;g13597619b36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13597619b36_0_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13597619b36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13597619b36_0_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13597619b36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13597619b36_0_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13597619b36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1317af968b1_0_1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1317af968b1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13597619b36_0_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13597619b36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13597619b36_0_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13597619b36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13597619b36_0_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13597619b36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13597619b36_0_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13597619b36_0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13597619b36_0_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13597619b36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13597619b36_0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13597619b36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13597619b36_0_1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13597619b36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13597619b36_0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13597619b36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002586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13597619b36_0_1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13597619b36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13597619b36_0_1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 name="Google Shape;251;g13597619b36_0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1317af968b1_0_1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1317af968b1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13597619b36_0_1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13597619b36_0_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g13597619b36_0_1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 name="Google Shape;264;g13597619b36_0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13597619b36_0_1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13597619b36_0_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13597619b36_0_1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13597619b36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13597619b36_0_1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 name="Google Shape;283;g13597619b36_0_1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13597619b36_0_1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13597619b36_0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13597619b36_0_1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 name="Google Shape;298;g13597619b36_0_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13597619b36_0_1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6" name="Google Shape;306;g13597619b36_0_1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13597619b36_0_1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13597619b36_0_1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13597619b36_0_1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13597619b36_0_1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1317af968b1_0_1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1317af968b1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13597619b36_0_2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13597619b36_0_2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13597619b36_0_2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13597619b36_0_2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g13597619b36_0_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7" name="Google Shape;337;g13597619b36_0_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g13597619b36_0_2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 name="Google Shape;343;g13597619b36_0_2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g13597619b36_0_2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0" name="Google Shape;350;g13597619b36_0_2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g13597619b36_0_2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6" name="Google Shape;356;g13597619b36_0_2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13597619b36_0_2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 name="Google Shape;363;g13597619b36_0_2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13597619b36_0_2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9" name="Google Shape;369;g13597619b36_0_2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g13597619b36_0_2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6" name="Google Shape;376;g13597619b36_0_2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g13597619b36_0_2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 name="Google Shape;383;g13597619b36_0_2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1317af968b1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1317af968b1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g13597619b36_0_2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9" name="Google Shape;389;g13597619b36_0_2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13597619b36_0_2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g13597619b36_0_2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13597619b36_0_2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13597619b36_0_2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g13597619b36_0_2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5" name="Google Shape;405;g13597619b36_0_2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g13597619b36_0_2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1" name="Google Shape;411;g13597619b36_0_2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g13597619b36_0_2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8" name="Google Shape;418;g13597619b36_0_2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13597619b36_0_3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13597619b36_0_3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g13597619b36_0_3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0" name="Google Shape;430;g13597619b36_0_3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Google Shape;435;g13597619b36_0_3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6" name="Google Shape;436;g13597619b36_0_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g13597619b36_0_3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3" name="Google Shape;443;g13597619b36_0_3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1323c5c668c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1323c5c668c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
        <p:cNvGrpSpPr/>
        <p:nvPr/>
      </p:nvGrpSpPr>
      <p:grpSpPr>
        <a:xfrm>
          <a:off x="0" y="0"/>
          <a:ext cx="0" cy="0"/>
          <a:chOff x="0" y="0"/>
          <a:chExt cx="0" cy="0"/>
        </a:xfrm>
      </p:grpSpPr>
      <p:sp>
        <p:nvSpPr>
          <p:cNvPr id="448" name="Google Shape;448;g13597619b36_0_3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9" name="Google Shape;449;g13597619b36_0_3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Google Shape;455;g13597619b36_0_3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6" name="Google Shape;456;g13597619b36_0_3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p:cNvGrpSpPr/>
        <p:nvPr/>
      </p:nvGrpSpPr>
      <p:grpSpPr>
        <a:xfrm>
          <a:off x="0" y="0"/>
          <a:ext cx="0" cy="0"/>
          <a:chOff x="0" y="0"/>
          <a:chExt cx="0" cy="0"/>
        </a:xfrm>
      </p:grpSpPr>
      <p:sp>
        <p:nvSpPr>
          <p:cNvPr id="460" name="Google Shape;460;g13597619b36_0_3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1" name="Google Shape;461;g13597619b36_0_3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g13597619b36_0_3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7" name="Google Shape;467;g13597619b36_0_3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2"/>
        <p:cNvGrpSpPr/>
        <p:nvPr/>
      </p:nvGrpSpPr>
      <p:grpSpPr>
        <a:xfrm>
          <a:off x="0" y="0"/>
          <a:ext cx="0" cy="0"/>
          <a:chOff x="0" y="0"/>
          <a:chExt cx="0" cy="0"/>
        </a:xfrm>
      </p:grpSpPr>
      <p:sp>
        <p:nvSpPr>
          <p:cNvPr id="473" name="Google Shape;473;g13597619b36_0_3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4" name="Google Shape;474;g13597619b36_0_3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Google Shape;478;g13597619b36_0_3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9" name="Google Shape;479;g13597619b36_0_3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g13597619b36_0_3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3" name="Google Shape;443;g13597619b36_0_3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9900120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13597619b36_0_3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13597619b36_0_3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Google Shape;490;g13597619b36_0_3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1" name="Google Shape;491;g13597619b36_0_3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p:cNvGrpSpPr/>
        <p:nvPr/>
      </p:nvGrpSpPr>
      <p:grpSpPr>
        <a:xfrm>
          <a:off x="0" y="0"/>
          <a:ext cx="0" cy="0"/>
          <a:chOff x="0" y="0"/>
          <a:chExt cx="0" cy="0"/>
        </a:xfrm>
      </p:grpSpPr>
      <p:sp>
        <p:nvSpPr>
          <p:cNvPr id="496" name="Google Shape;496;g13597619b36_0_3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7" name="Google Shape;497;g13597619b36_0_3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1317af968b1_0_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1317af968b1_0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g13597619b36_0_3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4" name="Google Shape;504;g13597619b36_0_3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g13597619b36_0_3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0" name="Google Shape;510;g13597619b36_0_3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g13597619b36_0_40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7" name="Google Shape;517;g13597619b36_0_4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0"/>
        <p:cNvGrpSpPr/>
        <p:nvPr/>
      </p:nvGrpSpPr>
      <p:grpSpPr>
        <a:xfrm>
          <a:off x="0" y="0"/>
          <a:ext cx="0" cy="0"/>
          <a:chOff x="0" y="0"/>
          <a:chExt cx="0" cy="0"/>
        </a:xfrm>
      </p:grpSpPr>
      <p:sp>
        <p:nvSpPr>
          <p:cNvPr id="521" name="Google Shape;521;g13597619b36_0_4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2" name="Google Shape;522;g13597619b36_0_4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6"/>
        <p:cNvGrpSpPr/>
        <p:nvPr/>
      </p:nvGrpSpPr>
      <p:grpSpPr>
        <a:xfrm>
          <a:off x="0" y="0"/>
          <a:ext cx="0" cy="0"/>
          <a:chOff x="0" y="0"/>
          <a:chExt cx="0" cy="0"/>
        </a:xfrm>
      </p:grpSpPr>
      <p:sp>
        <p:nvSpPr>
          <p:cNvPr id="527" name="Google Shape;527;g13597619b36_0_4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8" name="Google Shape;528;g13597619b36_0_4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3"/>
        <p:cNvGrpSpPr/>
        <p:nvPr/>
      </p:nvGrpSpPr>
      <p:grpSpPr>
        <a:xfrm>
          <a:off x="0" y="0"/>
          <a:ext cx="0" cy="0"/>
          <a:chOff x="0" y="0"/>
          <a:chExt cx="0" cy="0"/>
        </a:xfrm>
      </p:grpSpPr>
      <p:sp>
        <p:nvSpPr>
          <p:cNvPr id="534" name="Google Shape;534;g13597619b36_0_4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5" name="Google Shape;535;g13597619b36_0_4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
        <p:cNvGrpSpPr/>
        <p:nvPr/>
      </p:nvGrpSpPr>
      <p:grpSpPr>
        <a:xfrm>
          <a:off x="0" y="0"/>
          <a:ext cx="0" cy="0"/>
          <a:chOff x="0" y="0"/>
          <a:chExt cx="0" cy="0"/>
        </a:xfrm>
      </p:grpSpPr>
      <p:sp>
        <p:nvSpPr>
          <p:cNvPr id="540" name="Google Shape;540;g13597619b36_0_4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1" name="Google Shape;541;g13597619b36_0_4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6"/>
        <p:cNvGrpSpPr/>
        <p:nvPr/>
      </p:nvGrpSpPr>
      <p:grpSpPr>
        <a:xfrm>
          <a:off x="0" y="0"/>
          <a:ext cx="0" cy="0"/>
          <a:chOff x="0" y="0"/>
          <a:chExt cx="0" cy="0"/>
        </a:xfrm>
      </p:grpSpPr>
      <p:sp>
        <p:nvSpPr>
          <p:cNvPr id="547" name="Google Shape;547;g13597619b36_0_4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8" name="Google Shape;548;g13597619b36_0_4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2"/>
        <p:cNvGrpSpPr/>
        <p:nvPr/>
      </p:nvGrpSpPr>
      <p:grpSpPr>
        <a:xfrm>
          <a:off x="0" y="0"/>
          <a:ext cx="0" cy="0"/>
          <a:chOff x="0" y="0"/>
          <a:chExt cx="0" cy="0"/>
        </a:xfrm>
      </p:grpSpPr>
      <p:sp>
        <p:nvSpPr>
          <p:cNvPr id="553" name="Google Shape;553;g13597619b36_0_4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4" name="Google Shape;554;g13597619b36_0_4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Google Shape;560;g13597619b36_0_4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1" name="Google Shape;561;g13597619b36_0_4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1317af968b1_0_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1317af968b1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4"/>
        <p:cNvGrpSpPr/>
        <p:nvPr/>
      </p:nvGrpSpPr>
      <p:grpSpPr>
        <a:xfrm>
          <a:off x="0" y="0"/>
          <a:ext cx="0" cy="0"/>
          <a:chOff x="0" y="0"/>
          <a:chExt cx="0" cy="0"/>
        </a:xfrm>
      </p:grpSpPr>
      <p:sp>
        <p:nvSpPr>
          <p:cNvPr id="565" name="Google Shape;565;g13597619b36_0_4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6" name="Google Shape;566;g13597619b36_0_4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0"/>
        <p:cNvGrpSpPr/>
        <p:nvPr/>
      </p:nvGrpSpPr>
      <p:grpSpPr>
        <a:xfrm>
          <a:off x="0" y="0"/>
          <a:ext cx="0" cy="0"/>
          <a:chOff x="0" y="0"/>
          <a:chExt cx="0" cy="0"/>
        </a:xfrm>
      </p:grpSpPr>
      <p:sp>
        <p:nvSpPr>
          <p:cNvPr id="571" name="Google Shape;571;g13597619b36_0_4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2" name="Google Shape;572;g13597619b36_0_4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7"/>
        <p:cNvGrpSpPr/>
        <p:nvPr/>
      </p:nvGrpSpPr>
      <p:grpSpPr>
        <a:xfrm>
          <a:off x="0" y="0"/>
          <a:ext cx="0" cy="0"/>
          <a:chOff x="0" y="0"/>
          <a:chExt cx="0" cy="0"/>
        </a:xfrm>
      </p:grpSpPr>
      <p:sp>
        <p:nvSpPr>
          <p:cNvPr id="578" name="Google Shape;578;g13597619b36_0_4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9" name="Google Shape;579;g13597619b36_0_4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3"/>
        <p:cNvGrpSpPr/>
        <p:nvPr/>
      </p:nvGrpSpPr>
      <p:grpSpPr>
        <a:xfrm>
          <a:off x="0" y="0"/>
          <a:ext cx="0" cy="0"/>
          <a:chOff x="0" y="0"/>
          <a:chExt cx="0" cy="0"/>
        </a:xfrm>
      </p:grpSpPr>
      <p:sp>
        <p:nvSpPr>
          <p:cNvPr id="584" name="Google Shape;584;g13597619b36_0_4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5" name="Google Shape;585;g13597619b36_0_4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g13597619b36_0_4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2" name="Google Shape;592;g13597619b36_0_4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Google Shape;596;g13597619b36_0_4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7" name="Google Shape;597;g13597619b36_0_4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
        <p:cNvGrpSpPr/>
        <p:nvPr/>
      </p:nvGrpSpPr>
      <p:grpSpPr>
        <a:xfrm>
          <a:off x="0" y="0"/>
          <a:ext cx="0" cy="0"/>
          <a:chOff x="0" y="0"/>
          <a:chExt cx="0" cy="0"/>
        </a:xfrm>
      </p:grpSpPr>
      <p:sp>
        <p:nvSpPr>
          <p:cNvPr id="602" name="Google Shape;602;g13597619b36_0_4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3" name="Google Shape;603;g13597619b36_0_4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8"/>
        <p:cNvGrpSpPr/>
        <p:nvPr/>
      </p:nvGrpSpPr>
      <p:grpSpPr>
        <a:xfrm>
          <a:off x="0" y="0"/>
          <a:ext cx="0" cy="0"/>
          <a:chOff x="0" y="0"/>
          <a:chExt cx="0" cy="0"/>
        </a:xfrm>
      </p:grpSpPr>
      <p:sp>
        <p:nvSpPr>
          <p:cNvPr id="609" name="Google Shape;609;g13597619b36_0_5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0" name="Google Shape;610;g13597619b36_0_5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4"/>
        <p:cNvGrpSpPr/>
        <p:nvPr/>
      </p:nvGrpSpPr>
      <p:grpSpPr>
        <a:xfrm>
          <a:off x="0" y="0"/>
          <a:ext cx="0" cy="0"/>
          <a:chOff x="0" y="0"/>
          <a:chExt cx="0" cy="0"/>
        </a:xfrm>
      </p:grpSpPr>
      <p:sp>
        <p:nvSpPr>
          <p:cNvPr id="615" name="Google Shape;615;g13597619b36_0_5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6" name="Google Shape;616;g13597619b36_0_5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1"/>
        <p:cNvGrpSpPr/>
        <p:nvPr/>
      </p:nvGrpSpPr>
      <p:grpSpPr>
        <a:xfrm>
          <a:off x="0" y="0"/>
          <a:ext cx="0" cy="0"/>
          <a:chOff x="0" y="0"/>
          <a:chExt cx="0" cy="0"/>
        </a:xfrm>
      </p:grpSpPr>
      <p:sp>
        <p:nvSpPr>
          <p:cNvPr id="622" name="Google Shape;622;g13597619b36_0_5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3" name="Google Shape;623;g13597619b36_0_5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13597619b36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13597619b3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9"/>
        <p:cNvGrpSpPr/>
        <p:nvPr/>
      </p:nvGrpSpPr>
      <p:grpSpPr>
        <a:xfrm>
          <a:off x="0" y="0"/>
          <a:ext cx="0" cy="0"/>
          <a:chOff x="0" y="0"/>
          <a:chExt cx="0" cy="0"/>
        </a:xfrm>
      </p:grpSpPr>
      <p:sp>
        <p:nvSpPr>
          <p:cNvPr id="630" name="Google Shape;630;g13597619b36_0_5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1" name="Google Shape;631;g13597619b36_0_5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6"/>
        <p:cNvGrpSpPr/>
        <p:nvPr/>
      </p:nvGrpSpPr>
      <p:grpSpPr>
        <a:xfrm>
          <a:off x="0" y="0"/>
          <a:ext cx="0" cy="0"/>
          <a:chOff x="0" y="0"/>
          <a:chExt cx="0" cy="0"/>
        </a:xfrm>
      </p:grpSpPr>
      <p:sp>
        <p:nvSpPr>
          <p:cNvPr id="637" name="Google Shape;637;g13597619b36_0_5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8" name="Google Shape;638;g13597619b36_0_5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3"/>
        <p:cNvGrpSpPr/>
        <p:nvPr/>
      </p:nvGrpSpPr>
      <p:grpSpPr>
        <a:xfrm>
          <a:off x="0" y="0"/>
          <a:ext cx="0" cy="0"/>
          <a:chOff x="0" y="0"/>
          <a:chExt cx="0" cy="0"/>
        </a:xfrm>
      </p:grpSpPr>
      <p:sp>
        <p:nvSpPr>
          <p:cNvPr id="644" name="Google Shape;644;g13597619b36_0_5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5" name="Google Shape;645;g13597619b36_0_5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9"/>
        <p:cNvGrpSpPr/>
        <p:nvPr/>
      </p:nvGrpSpPr>
      <p:grpSpPr>
        <a:xfrm>
          <a:off x="0" y="0"/>
          <a:ext cx="0" cy="0"/>
          <a:chOff x="0" y="0"/>
          <a:chExt cx="0" cy="0"/>
        </a:xfrm>
      </p:grpSpPr>
      <p:sp>
        <p:nvSpPr>
          <p:cNvPr id="650" name="Google Shape;650;g13597619b36_0_5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1" name="Google Shape;651;g13597619b36_0_5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6"/>
        <p:cNvGrpSpPr/>
        <p:nvPr/>
      </p:nvGrpSpPr>
      <p:grpSpPr>
        <a:xfrm>
          <a:off x="0" y="0"/>
          <a:ext cx="0" cy="0"/>
          <a:chOff x="0" y="0"/>
          <a:chExt cx="0" cy="0"/>
        </a:xfrm>
      </p:grpSpPr>
      <p:sp>
        <p:nvSpPr>
          <p:cNvPr id="657" name="Google Shape;657;g13597619b36_0_5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8" name="Google Shape;658;g13597619b36_0_5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Google Shape;663;g13597619b36_0_5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4" name="Google Shape;664;g13597619b36_0_5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8"/>
        <p:cNvGrpSpPr/>
        <p:nvPr/>
      </p:nvGrpSpPr>
      <p:grpSpPr>
        <a:xfrm>
          <a:off x="0" y="0"/>
          <a:ext cx="0" cy="0"/>
          <a:chOff x="0" y="0"/>
          <a:chExt cx="0" cy="0"/>
        </a:xfrm>
      </p:grpSpPr>
      <p:sp>
        <p:nvSpPr>
          <p:cNvPr id="669" name="Google Shape;669;g13597619b36_0_5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0" name="Google Shape;670;g13597619b36_0_5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5"/>
        <p:cNvGrpSpPr/>
        <p:nvPr/>
      </p:nvGrpSpPr>
      <p:grpSpPr>
        <a:xfrm>
          <a:off x="0" y="0"/>
          <a:ext cx="0" cy="0"/>
          <a:chOff x="0" y="0"/>
          <a:chExt cx="0" cy="0"/>
        </a:xfrm>
      </p:grpSpPr>
      <p:sp>
        <p:nvSpPr>
          <p:cNvPr id="676" name="Google Shape;676;g13597619b36_0_5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7" name="Google Shape;677;g13597619b36_0_5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1"/>
        <p:cNvGrpSpPr/>
        <p:nvPr/>
      </p:nvGrpSpPr>
      <p:grpSpPr>
        <a:xfrm>
          <a:off x="0" y="0"/>
          <a:ext cx="0" cy="0"/>
          <a:chOff x="0" y="0"/>
          <a:chExt cx="0" cy="0"/>
        </a:xfrm>
      </p:grpSpPr>
      <p:sp>
        <p:nvSpPr>
          <p:cNvPr id="682" name="Google Shape;682;g13597619b36_0_4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3" name="Google Shape;683;g13597619b36_0_4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8"/>
        <p:cNvGrpSpPr/>
        <p:nvPr/>
      </p:nvGrpSpPr>
      <p:grpSpPr>
        <a:xfrm>
          <a:off x="0" y="0"/>
          <a:ext cx="0" cy="0"/>
          <a:chOff x="0" y="0"/>
          <a:chExt cx="0" cy="0"/>
        </a:xfrm>
      </p:grpSpPr>
      <p:sp>
        <p:nvSpPr>
          <p:cNvPr id="689" name="Google Shape;689;g13597619b36_0_5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0" name="Google Shape;690;g13597619b36_0_5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Google Shape;14;p2"/>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a:endParaRPr/>
          </a:p>
        </p:txBody>
      </p:sp>
      <p:sp>
        <p:nvSpPr>
          <p:cNvPr id="15" name="Google Shape;15;p2"/>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6" name="Google Shape;16;p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 name="Google Shape;77;p11"/>
          <p:cNvSpPr txBox="1">
            <a:spLocks noGrp="1"/>
          </p:cNvSpPr>
          <p:nvPr>
            <p:ph type="title" hasCustomPrompt="1"/>
          </p:nvPr>
        </p:nvSpPr>
        <p:spPr>
          <a:xfrm>
            <a:off x="729450" y="733950"/>
            <a:ext cx="7688400" cy="1244700"/>
          </a:xfrm>
          <a:prstGeom prst="rect">
            <a:avLst/>
          </a:prstGeom>
        </p:spPr>
        <p:txBody>
          <a:bodyPr spcFirstLastPara="1" wrap="square" lIns="91425" tIns="91425" rIns="91425" bIns="91425" anchor="t" anchorCtr="0">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a:spLocks noGrp="1"/>
          </p:cNvSpPr>
          <p:nvPr>
            <p:ph type="body" idx="1"/>
          </p:nvPr>
        </p:nvSpPr>
        <p:spPr>
          <a:xfrm>
            <a:off x="729450" y="2272888"/>
            <a:ext cx="7688400" cy="15804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Clr>
                <a:schemeClr val="lt1"/>
              </a:buClr>
              <a:buSzPts val="1300"/>
              <a:buChar char="●"/>
              <a:defRPr>
                <a:solidFill>
                  <a:schemeClr val="lt1"/>
                </a:solidFill>
              </a:defRPr>
            </a:lvl1pPr>
            <a:lvl2pPr marL="914400" lvl="1" indent="-298450">
              <a:spcBef>
                <a:spcPts val="0"/>
              </a:spcBef>
              <a:spcAft>
                <a:spcPts val="0"/>
              </a:spcAft>
              <a:buClr>
                <a:schemeClr val="lt1"/>
              </a:buClr>
              <a:buSzPts val="1100"/>
              <a:buChar char="○"/>
              <a:defRPr>
                <a:solidFill>
                  <a:schemeClr val="lt1"/>
                </a:solidFill>
              </a:defRPr>
            </a:lvl2pPr>
            <a:lvl3pPr marL="1371600" lvl="2" indent="-298450">
              <a:spcBef>
                <a:spcPts val="0"/>
              </a:spcBef>
              <a:spcAft>
                <a:spcPts val="0"/>
              </a:spcAft>
              <a:buClr>
                <a:schemeClr val="lt1"/>
              </a:buClr>
              <a:buSzPts val="1100"/>
              <a:buChar char="■"/>
              <a:defRPr>
                <a:solidFill>
                  <a:schemeClr val="lt1"/>
                </a:solidFill>
              </a:defRPr>
            </a:lvl3pPr>
            <a:lvl4pPr marL="1828800" lvl="3" indent="-298450">
              <a:spcBef>
                <a:spcPts val="0"/>
              </a:spcBef>
              <a:spcAft>
                <a:spcPts val="0"/>
              </a:spcAft>
              <a:buClr>
                <a:schemeClr val="lt1"/>
              </a:buClr>
              <a:buSzPts val="1100"/>
              <a:buChar char="●"/>
              <a:defRPr>
                <a:solidFill>
                  <a:schemeClr val="lt1"/>
                </a:solidFill>
              </a:defRPr>
            </a:lvl4pPr>
            <a:lvl5pPr marL="2286000" lvl="4" indent="-298450">
              <a:spcBef>
                <a:spcPts val="0"/>
              </a:spcBef>
              <a:spcAft>
                <a:spcPts val="0"/>
              </a:spcAft>
              <a:buClr>
                <a:schemeClr val="lt1"/>
              </a:buClr>
              <a:buSzPts val="1100"/>
              <a:buChar char="○"/>
              <a:defRPr>
                <a:solidFill>
                  <a:schemeClr val="lt1"/>
                </a:solidFill>
              </a:defRPr>
            </a:lvl5pPr>
            <a:lvl6pPr marL="2743200" lvl="5" indent="-298450">
              <a:spcBef>
                <a:spcPts val="0"/>
              </a:spcBef>
              <a:spcAft>
                <a:spcPts val="0"/>
              </a:spcAft>
              <a:buClr>
                <a:schemeClr val="lt1"/>
              </a:buClr>
              <a:buSzPts val="1100"/>
              <a:buChar char="■"/>
              <a:defRPr>
                <a:solidFill>
                  <a:schemeClr val="lt1"/>
                </a:solidFill>
              </a:defRPr>
            </a:lvl6pPr>
            <a:lvl7pPr marL="3200400" lvl="6" indent="-298450">
              <a:spcBef>
                <a:spcPts val="0"/>
              </a:spcBef>
              <a:spcAft>
                <a:spcPts val="0"/>
              </a:spcAft>
              <a:buClr>
                <a:schemeClr val="lt1"/>
              </a:buClr>
              <a:buSzPts val="1100"/>
              <a:buChar char="●"/>
              <a:defRPr>
                <a:solidFill>
                  <a:schemeClr val="lt1"/>
                </a:solidFill>
              </a:defRPr>
            </a:lvl7pPr>
            <a:lvl8pPr marL="3657600" lvl="7" indent="-298450">
              <a:spcBef>
                <a:spcPts val="0"/>
              </a:spcBef>
              <a:spcAft>
                <a:spcPts val="0"/>
              </a:spcAft>
              <a:buClr>
                <a:schemeClr val="lt1"/>
              </a:buClr>
              <a:buSzPts val="1100"/>
              <a:buChar char="○"/>
              <a:defRPr>
                <a:solidFill>
                  <a:schemeClr val="lt1"/>
                </a:solidFill>
              </a:defRPr>
            </a:lvl8pPr>
            <a:lvl9pPr marL="4114800" lvl="8" indent="-298450">
              <a:spcBef>
                <a:spcPts val="0"/>
              </a:spcBef>
              <a:spcAft>
                <a:spcPts val="0"/>
              </a:spcAft>
              <a:buClr>
                <a:schemeClr val="lt1"/>
              </a:buClr>
              <a:buSzPts val="1100"/>
              <a:buChar char="■"/>
              <a:defRPr>
                <a:solidFill>
                  <a:schemeClr val="lt1"/>
                </a:solidFill>
              </a:defRPr>
            </a:lvl9pPr>
          </a:lstStyle>
          <a:p>
            <a:endParaRPr/>
          </a:p>
        </p:txBody>
      </p:sp>
      <p:sp>
        <p:nvSpPr>
          <p:cNvPr id="79" name="Google Shape;79;p1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0"/>
        <p:cNvGrpSpPr/>
        <p:nvPr/>
      </p:nvGrpSpPr>
      <p:grpSpPr>
        <a:xfrm>
          <a:off x="0" y="0"/>
          <a:ext cx="0" cy="0"/>
          <a:chOff x="0" y="0"/>
          <a:chExt cx="0" cy="0"/>
        </a:xfrm>
      </p:grpSpPr>
      <p:sp>
        <p:nvSpPr>
          <p:cNvPr id="81" name="Google Shape;81;p1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21;p3"/>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22" name="Google Shape;22;p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Google Shape;28;p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29" name="Google Shape;29;p4"/>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30" name="Google Shape;30;p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36;p5"/>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37" name="Google Shape;37;p5"/>
          <p:cNvSpPr txBox="1">
            <a:spLocks noGrp="1"/>
          </p:cNvSpPr>
          <p:nvPr>
            <p:ph type="body" idx="1"/>
          </p:nvPr>
        </p:nvSpPr>
        <p:spPr>
          <a:xfrm>
            <a:off x="729325" y="2078875"/>
            <a:ext cx="3774300" cy="22611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38" name="Google Shape;38;p5"/>
          <p:cNvSpPr txBox="1">
            <a:spLocks noGrp="1"/>
          </p:cNvSpPr>
          <p:nvPr>
            <p:ph type="body" idx="2"/>
          </p:nvPr>
        </p:nvSpPr>
        <p:spPr>
          <a:xfrm>
            <a:off x="4643604" y="2078875"/>
            <a:ext cx="3774300" cy="22611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39" name="Google Shape;39;p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6"/>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46" name="Google Shape;46;p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Google Shape;52;p7"/>
          <p:cNvSpPr txBox="1">
            <a:spLocks noGrp="1"/>
          </p:cNvSpPr>
          <p:nvPr>
            <p:ph type="title"/>
          </p:nvPr>
        </p:nvSpPr>
        <p:spPr>
          <a:xfrm>
            <a:off x="730000" y="1318650"/>
            <a:ext cx="3300900" cy="13815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53" name="Google Shape;53;p7"/>
          <p:cNvSpPr txBox="1">
            <a:spLocks noGrp="1"/>
          </p:cNvSpPr>
          <p:nvPr>
            <p:ph type="body" idx="1"/>
          </p:nvPr>
        </p:nvSpPr>
        <p:spPr>
          <a:xfrm>
            <a:off x="721225" y="2781725"/>
            <a:ext cx="3300900" cy="15975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54" name="Google Shape;54;p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 name="Google Shape;59;p8"/>
          <p:cNvSpPr txBox="1">
            <a:spLocks noGrp="1"/>
          </p:cNvSpPr>
          <p:nvPr>
            <p:ph type="title"/>
          </p:nvPr>
        </p:nvSpPr>
        <p:spPr>
          <a:xfrm>
            <a:off x="729450" y="864300"/>
            <a:ext cx="7021200" cy="29850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60" name="Google Shape;60;p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 name="Google Shape;66;p9"/>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67" name="Google Shape;67;p9"/>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68" name="Google Shape;68;p9"/>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69" name="Google Shape;69;p9"/>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0"/>
        <p:cNvGrpSpPr/>
        <p:nvPr/>
      </p:nvGrpSpPr>
      <p:grpSpPr>
        <a:xfrm>
          <a:off x="0" y="0"/>
          <a:ext cx="0" cy="0"/>
          <a:chOff x="0" y="0"/>
          <a:chExt cx="0" cy="0"/>
        </a:xfrm>
      </p:grpSpPr>
      <p:sp>
        <p:nvSpPr>
          <p:cNvPr id="71" name="Google Shape;71;p10"/>
          <p:cNvSpPr txBox="1">
            <a:spLocks noGrp="1"/>
          </p:cNvSpPr>
          <p:nvPr>
            <p:ph type="body" idx="1"/>
          </p:nvPr>
        </p:nvSpPr>
        <p:spPr>
          <a:xfrm>
            <a:off x="724950" y="4372551"/>
            <a:ext cx="7697400" cy="4605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300"/>
              <a:buNone/>
              <a:defRPr/>
            </a:lvl1pPr>
          </a:lstStyle>
          <a:p>
            <a:endParaRPr/>
          </a:p>
        </p:txBody>
      </p:sp>
      <p:sp>
        <p:nvSpPr>
          <p:cNvPr id="72" name="Google Shape;72;p10"/>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treamlin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1115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marL="914400" lvl="1"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marL="1371600" lvl="2"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marL="1828800" lvl="3"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marL="2286000" lvl="4"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marL="2743200" lvl="5"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marL="3200400" lvl="6"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marL="3657600" lvl="7"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marL="4114800" lvl="8"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s"/>
              <a:t>‹Nº›</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00.xml"/><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02.xml"/><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04.xml"/><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06.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5.xml"/><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3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6.xml"/><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9.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74.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6.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78.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81.xml"/><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83.xml"/><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86.xml"/><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88.xml"/><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89.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90.xml"/><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91.xml"/><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93.xml"/><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96.xml"/><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98.xml"/><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3"/>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s"/>
              <a:t>Power BI</a:t>
            </a:r>
            <a:endParaRPr/>
          </a:p>
        </p:txBody>
      </p:sp>
      <p:sp>
        <p:nvSpPr>
          <p:cNvPr id="87" name="Google Shape;87;p13"/>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22"/>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Resultado esperado</a:t>
            </a:r>
            <a:endParaRPr/>
          </a:p>
        </p:txBody>
      </p:sp>
      <p:pic>
        <p:nvPicPr>
          <p:cNvPr id="148" name="Google Shape;148;p22"/>
          <p:cNvPicPr preferRelativeResize="0"/>
          <p:nvPr/>
        </p:nvPicPr>
        <p:blipFill>
          <a:blip r:embed="rId3">
            <a:alphaModFix/>
          </a:blip>
          <a:stretch>
            <a:fillRect/>
          </a:stretch>
        </p:blipFill>
        <p:spPr>
          <a:xfrm>
            <a:off x="76200" y="118617"/>
            <a:ext cx="8991600" cy="4906258"/>
          </a:xfrm>
          <a:prstGeom prst="rect">
            <a:avLst/>
          </a:prstGeom>
          <a:noFill/>
          <a:ln>
            <a:noFill/>
          </a:ln>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697"/>
        <p:cNvGrpSpPr/>
        <p:nvPr/>
      </p:nvGrpSpPr>
      <p:grpSpPr>
        <a:xfrm>
          <a:off x="0" y="0"/>
          <a:ext cx="0" cy="0"/>
          <a:chOff x="0" y="0"/>
          <a:chExt cx="0" cy="0"/>
        </a:xfrm>
      </p:grpSpPr>
      <p:sp>
        <p:nvSpPr>
          <p:cNvPr id="698" name="Google Shape;698;p110"/>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699" name="Google Shape;699;p110"/>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700" name="Google Shape;700;p110"/>
          <p:cNvPicPr preferRelativeResize="0"/>
          <p:nvPr/>
        </p:nvPicPr>
        <p:blipFill>
          <a:blip r:embed="rId3">
            <a:alphaModFix/>
          </a:blip>
          <a:stretch>
            <a:fillRect/>
          </a:stretch>
        </p:blipFill>
        <p:spPr>
          <a:xfrm>
            <a:off x="0" y="364418"/>
            <a:ext cx="9143999" cy="4414664"/>
          </a:xfrm>
          <a:prstGeom prst="rect">
            <a:avLst/>
          </a:prstGeom>
          <a:noFill/>
          <a:ln>
            <a:noFill/>
          </a:ln>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704"/>
        <p:cNvGrpSpPr/>
        <p:nvPr/>
      </p:nvGrpSpPr>
      <p:grpSpPr>
        <a:xfrm>
          <a:off x="0" y="0"/>
          <a:ext cx="0" cy="0"/>
          <a:chOff x="0" y="0"/>
          <a:chExt cx="0" cy="0"/>
        </a:xfrm>
      </p:grpSpPr>
      <p:sp>
        <p:nvSpPr>
          <p:cNvPr id="705" name="Google Shape;705;p111"/>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Datos</a:t>
            </a:r>
            <a:endParaRPr/>
          </a:p>
        </p:txBody>
      </p:sp>
      <p:sp>
        <p:nvSpPr>
          <p:cNvPr id="706" name="Google Shape;706;p111"/>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lang="es"/>
              <a:t>Haga clic Cerrar en el cuadro de diálogo.</a:t>
            </a:r>
            <a:endParaRPr/>
          </a:p>
          <a:p>
            <a:pPr marL="457200" lvl="0" indent="-311150" algn="l" rtl="0">
              <a:spcBef>
                <a:spcPts val="0"/>
              </a:spcBef>
              <a:spcAft>
                <a:spcPts val="0"/>
              </a:spcAft>
              <a:buSzPts val="1300"/>
              <a:buChar char="●"/>
            </a:pPr>
            <a:r>
              <a:rPr lang="es"/>
              <a:t>Tenga en cuenta que puede acercar y alejar la vista Dependencias de la consulta según convenga.</a:t>
            </a:r>
            <a:endParaRPr/>
          </a:p>
          <a:p>
            <a:pPr marL="457200" lvl="0" indent="-311150" algn="l" rtl="0">
              <a:spcBef>
                <a:spcPts val="0"/>
              </a:spcBef>
              <a:spcAft>
                <a:spcPts val="0"/>
              </a:spcAft>
              <a:buSzPts val="1300"/>
              <a:buChar char="●"/>
            </a:pPr>
            <a:r>
              <a:rPr lang="es"/>
              <a:t>Ahora ha finalizado correctamente las operaciones de importación y forma de los datos. </a:t>
            </a:r>
            <a:endParaRPr/>
          </a:p>
          <a:p>
            <a:pPr marL="457200" lvl="0" indent="-311150" algn="l" rtl="0">
              <a:spcBef>
                <a:spcPts val="0"/>
              </a:spcBef>
              <a:spcAft>
                <a:spcPts val="0"/>
              </a:spcAft>
              <a:buSzPts val="1300"/>
              <a:buChar char="●"/>
            </a:pPr>
            <a:r>
              <a:rPr lang="es"/>
              <a:t>Ya está listo para cargarlos en el modelo de datos de Power BI Desktop, lo que le permite visualizarlos.</a:t>
            </a:r>
            <a:endParaRPr/>
          </a:p>
          <a:p>
            <a:pPr marL="457200" lvl="0" indent="-311150" algn="l" rtl="0">
              <a:spcBef>
                <a:spcPts val="0"/>
              </a:spcBef>
              <a:spcAft>
                <a:spcPts val="0"/>
              </a:spcAft>
              <a:buSzPts val="1300"/>
              <a:buChar char="●"/>
            </a:pPr>
            <a:r>
              <a:rPr lang="es"/>
              <a:t>Haga clic en Archivo y luego en Cerrar y aplicar. </a:t>
            </a:r>
            <a:endParaRPr/>
          </a:p>
          <a:p>
            <a:pPr marL="457200" lvl="0" indent="-311150" algn="l" rtl="0">
              <a:spcBef>
                <a:spcPts val="0"/>
              </a:spcBef>
              <a:spcAft>
                <a:spcPts val="0"/>
              </a:spcAft>
              <a:buSzPts val="1300"/>
              <a:buChar char="●"/>
            </a:pPr>
            <a:r>
              <a:rPr lang="es"/>
              <a:t>Esto cerrará la ventana de Power Query y aplicará todos los cambios.</a:t>
            </a:r>
            <a:endParaRPr/>
          </a:p>
          <a:p>
            <a:pPr marL="0" lvl="0" indent="0" algn="l" rtl="0">
              <a:spcBef>
                <a:spcPts val="1200"/>
              </a:spcBef>
              <a:spcAft>
                <a:spcPts val="1200"/>
              </a:spcAft>
              <a:buNone/>
            </a:pPr>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710"/>
        <p:cNvGrpSpPr/>
        <p:nvPr/>
      </p:nvGrpSpPr>
      <p:grpSpPr>
        <a:xfrm>
          <a:off x="0" y="0"/>
          <a:ext cx="0" cy="0"/>
          <a:chOff x="0" y="0"/>
          <a:chExt cx="0" cy="0"/>
        </a:xfrm>
      </p:grpSpPr>
      <p:sp>
        <p:nvSpPr>
          <p:cNvPr id="711" name="Google Shape;711;p112"/>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712" name="Google Shape;712;p112"/>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713" name="Google Shape;713;p112"/>
          <p:cNvPicPr preferRelativeResize="0"/>
          <p:nvPr/>
        </p:nvPicPr>
        <p:blipFill>
          <a:blip r:embed="rId3">
            <a:alphaModFix/>
          </a:blip>
          <a:stretch>
            <a:fillRect/>
          </a:stretch>
        </p:blipFill>
        <p:spPr>
          <a:xfrm>
            <a:off x="3276600" y="495300"/>
            <a:ext cx="2590800" cy="4152900"/>
          </a:xfrm>
          <a:prstGeom prst="rect">
            <a:avLst/>
          </a:prstGeom>
          <a:noFill/>
          <a:ln>
            <a:noFill/>
          </a:ln>
        </p:spPr>
      </p:pic>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717"/>
        <p:cNvGrpSpPr/>
        <p:nvPr/>
      </p:nvGrpSpPr>
      <p:grpSpPr>
        <a:xfrm>
          <a:off x="0" y="0"/>
          <a:ext cx="0" cy="0"/>
          <a:chOff x="0" y="0"/>
          <a:chExt cx="0" cy="0"/>
        </a:xfrm>
      </p:grpSpPr>
      <p:sp>
        <p:nvSpPr>
          <p:cNvPr id="718" name="Google Shape;718;p113"/>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Gestión de la memoria</a:t>
            </a:r>
            <a:endParaRPr/>
          </a:p>
        </p:txBody>
      </p:sp>
      <p:sp>
        <p:nvSpPr>
          <p:cNvPr id="719" name="Google Shape;719;p113"/>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lang="es"/>
              <a:t>Todos los datos se cargarán en memoria en Power BI Desktop. </a:t>
            </a:r>
            <a:endParaRPr/>
          </a:p>
          <a:p>
            <a:pPr marL="457200" lvl="0" indent="-311150" algn="l" rtl="0">
              <a:spcBef>
                <a:spcPts val="0"/>
              </a:spcBef>
              <a:spcAft>
                <a:spcPts val="0"/>
              </a:spcAft>
              <a:buSzPts val="1300"/>
              <a:buChar char="●"/>
            </a:pPr>
            <a:r>
              <a:rPr lang="es"/>
              <a:t>Verá el cuadro de diálogo de progreso con el número de filas que se está cargando en cada tabla, tal y como se muestra en la imagen. </a:t>
            </a:r>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723"/>
        <p:cNvGrpSpPr/>
        <p:nvPr/>
      </p:nvGrpSpPr>
      <p:grpSpPr>
        <a:xfrm>
          <a:off x="0" y="0"/>
          <a:ext cx="0" cy="0"/>
          <a:chOff x="0" y="0"/>
          <a:chExt cx="0" cy="0"/>
        </a:xfrm>
      </p:grpSpPr>
      <p:sp>
        <p:nvSpPr>
          <p:cNvPr id="724" name="Google Shape;724;p11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725" name="Google Shape;725;p114"/>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726" name="Google Shape;726;p114"/>
          <p:cNvPicPr preferRelativeResize="0"/>
          <p:nvPr/>
        </p:nvPicPr>
        <p:blipFill>
          <a:blip r:embed="rId3">
            <a:alphaModFix/>
          </a:blip>
          <a:stretch>
            <a:fillRect/>
          </a:stretch>
        </p:blipFill>
        <p:spPr>
          <a:xfrm>
            <a:off x="1457325" y="481013"/>
            <a:ext cx="6229350" cy="4181475"/>
          </a:xfrm>
          <a:prstGeom prst="rect">
            <a:avLst/>
          </a:prstGeom>
          <a:noFill/>
          <a:ln>
            <a:noFill/>
          </a:ln>
        </p:spPr>
      </p:pic>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730"/>
        <p:cNvGrpSpPr/>
        <p:nvPr/>
      </p:nvGrpSpPr>
      <p:grpSpPr>
        <a:xfrm>
          <a:off x="0" y="0"/>
          <a:ext cx="0" cy="0"/>
          <a:chOff x="0" y="0"/>
          <a:chExt cx="0" cy="0"/>
        </a:xfrm>
      </p:grpSpPr>
      <p:sp>
        <p:nvSpPr>
          <p:cNvPr id="731" name="Google Shape;731;p11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Guardado</a:t>
            </a:r>
            <a:endParaRPr/>
          </a:p>
        </p:txBody>
      </p:sp>
      <p:sp>
        <p:nvSpPr>
          <p:cNvPr id="732" name="Google Shape;732;p115"/>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lang="es"/>
              <a:t>OJO: Pueden transcurrir varios minutos hasta que todas las tablas se carguen.</a:t>
            </a:r>
            <a:endParaRPr/>
          </a:p>
          <a:p>
            <a:pPr marL="457200" lvl="0" indent="-311150" algn="l" rtl="0">
              <a:spcBef>
                <a:spcPts val="0"/>
              </a:spcBef>
              <a:spcAft>
                <a:spcPts val="0"/>
              </a:spcAft>
              <a:buSzPts val="1300"/>
              <a:buChar char="●"/>
            </a:pPr>
            <a:r>
              <a:rPr lang="es"/>
              <a:t>Haga clic en Archivo y luego en Guardar para guardar el archivo una vez completada la carga de datos.</a:t>
            </a:r>
            <a:endParaRPr/>
          </a:p>
          <a:p>
            <a:pPr marL="457200" lvl="0" indent="-311150" algn="l" rtl="0">
              <a:spcBef>
                <a:spcPts val="0"/>
              </a:spcBef>
              <a:spcAft>
                <a:spcPts val="0"/>
              </a:spcAft>
              <a:buSzPts val="1300"/>
              <a:buChar char="●"/>
            </a:pPr>
            <a:r>
              <a:rPr lang="es"/>
              <a:t>Asígnele el nombre y guárdelo en la carpeta correspondiente.</a:t>
            </a:r>
            <a:endParaRPr/>
          </a:p>
          <a:p>
            <a:pPr marL="457200" lvl="0" indent="-311150" algn="l" rtl="0">
              <a:spcBef>
                <a:spcPts val="0"/>
              </a:spcBef>
              <a:spcAft>
                <a:spcPts val="0"/>
              </a:spcAft>
              <a:buSzPts val="1300"/>
              <a:buChar char="●"/>
            </a:pPr>
            <a:r>
              <a:rPr lang="es"/>
              <a:t>En el panel izquierdo, haga clic en el icono Datos para ver los datos que se cargaron. </a:t>
            </a:r>
            <a:endParaRPr/>
          </a:p>
          <a:p>
            <a:pPr marL="457200" lvl="0" indent="-311150" algn="l" rtl="0">
              <a:spcBef>
                <a:spcPts val="0"/>
              </a:spcBef>
              <a:spcAft>
                <a:spcPts val="0"/>
              </a:spcAft>
              <a:buSzPts val="1300"/>
              <a:buChar char="●"/>
            </a:pPr>
            <a:r>
              <a:rPr lang="es"/>
              <a:t>Si necesitas abrir el editor de Power Query, ve a Inicio -&gt; Transformar datos -&gt; Transformar datos.</a:t>
            </a:r>
            <a:endParaRPr/>
          </a:p>
          <a:p>
            <a:pPr marL="0" lvl="0" indent="0" algn="l" rtl="0">
              <a:spcBef>
                <a:spcPts val="1200"/>
              </a:spcBef>
              <a:spcAft>
                <a:spcPts val="1200"/>
              </a:spcAft>
              <a:buNone/>
            </a:pPr>
            <a:endParaRP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736"/>
        <p:cNvGrpSpPr/>
        <p:nvPr/>
      </p:nvGrpSpPr>
      <p:grpSpPr>
        <a:xfrm>
          <a:off x="0" y="0"/>
          <a:ext cx="0" cy="0"/>
          <a:chOff x="0" y="0"/>
          <a:chExt cx="0" cy="0"/>
        </a:xfrm>
      </p:grpSpPr>
      <p:sp>
        <p:nvSpPr>
          <p:cNvPr id="737" name="Google Shape;737;p116"/>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738" name="Google Shape;738;p116"/>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739" name="Google Shape;739;p116"/>
          <p:cNvPicPr preferRelativeResize="0"/>
          <p:nvPr/>
        </p:nvPicPr>
        <p:blipFill>
          <a:blip r:embed="rId3">
            <a:alphaModFix/>
          </a:blip>
          <a:stretch>
            <a:fillRect/>
          </a:stretch>
        </p:blipFill>
        <p:spPr>
          <a:xfrm>
            <a:off x="0" y="1603463"/>
            <a:ext cx="9144001" cy="19365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23"/>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s"/>
              <a:t>Importar datos</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2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Importar datos</a:t>
            </a:r>
            <a:endParaRPr/>
          </a:p>
        </p:txBody>
      </p:sp>
      <p:sp>
        <p:nvSpPr>
          <p:cNvPr id="159" name="Google Shape;159;p24"/>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lang="es"/>
              <a:t>Importamos los datos de ventas en EE. UU: bi_salesFact.</a:t>
            </a:r>
            <a:endParaRPr/>
          </a:p>
          <a:p>
            <a:pPr marL="457200" lvl="0" indent="-311150" algn="l" rtl="0">
              <a:spcBef>
                <a:spcPts val="0"/>
              </a:spcBef>
              <a:spcAft>
                <a:spcPts val="0"/>
              </a:spcAft>
              <a:buSzPts val="1300"/>
              <a:buChar char="●"/>
            </a:pPr>
            <a:r>
              <a:rPr lang="es"/>
              <a:t>Luego  importamos y combinamos los datos de ventas de otros países. </a:t>
            </a:r>
            <a:endParaRPr/>
          </a:p>
          <a:p>
            <a:pPr marL="457200" lvl="0" indent="-311150" algn="l" rtl="0">
              <a:spcBef>
                <a:spcPts val="0"/>
              </a:spcBef>
              <a:spcAft>
                <a:spcPts val="0"/>
              </a:spcAft>
              <a:buSzPts val="1300"/>
              <a:buChar char="●"/>
            </a:pPr>
            <a:r>
              <a:rPr lang="es"/>
              <a:t>Ojee los datos (en la siguiente transparencia se explican algunas conclusiones).</a:t>
            </a:r>
            <a:endParaRPr/>
          </a:p>
          <a:p>
            <a:pPr marL="0" lvl="0" indent="0" algn="l" rtl="0">
              <a:spcBef>
                <a:spcPts val="1200"/>
              </a:spcBef>
              <a:spcAft>
                <a:spcPts val="1200"/>
              </a:spcAft>
              <a:buNone/>
            </a:pP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2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Datos</a:t>
            </a:r>
            <a:endParaRPr/>
          </a:p>
        </p:txBody>
      </p:sp>
      <p:sp>
        <p:nvSpPr>
          <p:cNvPr id="165" name="Google Shape;165;p25"/>
          <p:cNvSpPr txBox="1">
            <a:spLocks noGrp="1"/>
          </p:cNvSpPr>
          <p:nvPr>
            <p:ph type="body" idx="1"/>
          </p:nvPr>
        </p:nvSpPr>
        <p:spPr>
          <a:xfrm>
            <a:off x="729450" y="1853850"/>
            <a:ext cx="7688700" cy="3289500"/>
          </a:xfrm>
          <a:prstGeom prst="rect">
            <a:avLst/>
          </a:prstGeom>
        </p:spPr>
        <p:txBody>
          <a:bodyPr spcFirstLastPara="1" wrap="square" lIns="91425" tIns="91425" rIns="91425" bIns="91425" anchor="t" anchorCtr="0">
            <a:normAutofit fontScale="92500" lnSpcReduction="20000"/>
          </a:bodyPr>
          <a:lstStyle/>
          <a:p>
            <a:pPr marL="457200" lvl="0" indent="-304958" algn="l" rtl="0">
              <a:spcBef>
                <a:spcPts val="0"/>
              </a:spcBef>
              <a:spcAft>
                <a:spcPts val="0"/>
              </a:spcAft>
              <a:buSzPct val="100000"/>
              <a:buChar char="●"/>
            </a:pPr>
            <a:r>
              <a:rPr lang="es" dirty="0"/>
              <a:t> El conjunto de datos contiene datos de ventas de VanArsdel y de otros competidores. </a:t>
            </a:r>
            <a:endParaRPr dirty="0"/>
          </a:p>
          <a:p>
            <a:pPr marL="457200" lvl="0" indent="-304958" algn="l" rtl="0">
              <a:spcBef>
                <a:spcPts val="0"/>
              </a:spcBef>
              <a:spcAft>
                <a:spcPts val="0"/>
              </a:spcAft>
              <a:buSzPct val="100000"/>
              <a:buChar char="●"/>
            </a:pPr>
            <a:r>
              <a:rPr lang="es" dirty="0"/>
              <a:t>Disponemos  de siete años de datos sobre transacciones de cada fabricante clasificados por día, producto y código postal. </a:t>
            </a:r>
            <a:endParaRPr dirty="0"/>
          </a:p>
          <a:p>
            <a:pPr marL="457200" lvl="0" indent="-304958" algn="l" rtl="0">
              <a:spcBef>
                <a:spcPts val="0"/>
              </a:spcBef>
              <a:spcAft>
                <a:spcPts val="0"/>
              </a:spcAft>
              <a:buSzPct val="100000"/>
              <a:buChar char="●"/>
            </a:pPr>
            <a:r>
              <a:rPr lang="es" dirty="0"/>
              <a:t>Vamos a analizar los datos de siete países. </a:t>
            </a:r>
            <a:endParaRPr dirty="0"/>
          </a:p>
          <a:p>
            <a:pPr marL="457200" lvl="0" indent="-304958" algn="l" rtl="0">
              <a:spcBef>
                <a:spcPts val="0"/>
              </a:spcBef>
              <a:spcAft>
                <a:spcPts val="0"/>
              </a:spcAft>
              <a:buSzPct val="100000"/>
              <a:buChar char="●"/>
            </a:pPr>
            <a:r>
              <a:rPr lang="es" dirty="0"/>
              <a:t>Los datos de ventas de EE. UU. están en un archivo .csv en la subcarpeta USSales dentro de la carpeta Data (/Data/USSales). Las ventas del resto de países están en la subcarpeta InternationalSales dentro de la carpeta Data (/Data/InternationalSales). Dentro de esta carpeta están los datos de ventas de cada país en un archivo .csv. </a:t>
            </a:r>
            <a:endParaRPr dirty="0"/>
          </a:p>
          <a:p>
            <a:pPr marL="457200" lvl="0" indent="-304958" algn="l" rtl="0">
              <a:spcBef>
                <a:spcPts val="0"/>
              </a:spcBef>
              <a:spcAft>
                <a:spcPts val="0"/>
              </a:spcAft>
              <a:buSzPct val="100000"/>
              <a:buChar char="●"/>
            </a:pPr>
            <a:r>
              <a:rPr lang="es" dirty="0"/>
              <a:t>La información sobre Product, Geography y Manufacturer se encuentra en un archivo Microsoft Excel denominado bi_dimensions.xlsx en la subcarpeta USSales dentro de la carpeta Data (/Data/USSales/). </a:t>
            </a:r>
            <a:endParaRPr dirty="0"/>
          </a:p>
          <a:p>
            <a:pPr marL="457200" lvl="0" indent="-304958" algn="l" rtl="0">
              <a:spcBef>
                <a:spcPts val="0"/>
              </a:spcBef>
              <a:spcAft>
                <a:spcPts val="0"/>
              </a:spcAft>
              <a:buSzPct val="100000"/>
              <a:buChar char="●"/>
            </a:pPr>
            <a:r>
              <a:rPr lang="es" dirty="0"/>
              <a:t>Abra el archivo bi_dimensions.xlsx. Fíjese en que la primera hoja tiene información sobre Product. Esta hoja tiene un encabezado y los datos de productos están en una tabla con nombre. Observe también que la columna Category tiene numerosas celdas vacías. </a:t>
            </a:r>
            <a:endParaRPr dirty="0"/>
          </a:p>
          <a:p>
            <a:pPr marL="457200" lvl="0" indent="-304958" algn="l" rtl="0">
              <a:spcBef>
                <a:spcPts val="0"/>
              </a:spcBef>
              <a:spcAft>
                <a:spcPts val="0"/>
              </a:spcAft>
              <a:buSzPct val="100000"/>
              <a:buChar char="●"/>
            </a:pPr>
            <a:r>
              <a:rPr lang="es" dirty="0"/>
              <a:t>La hoja Manufacturer contiene datos dispuestos a lo largo de la hoja, sin encabezados de columna, varias filas en blanco y una nota en la fila siete. </a:t>
            </a:r>
            <a:endParaRPr dirty="0"/>
          </a:p>
          <a:p>
            <a:pPr marL="457200" lvl="0" indent="-304958" algn="l" rtl="0">
              <a:spcBef>
                <a:spcPts val="0"/>
              </a:spcBef>
              <a:spcAft>
                <a:spcPts val="0"/>
              </a:spcAft>
              <a:buSzPct val="100000"/>
              <a:buChar char="●"/>
            </a:pPr>
            <a:r>
              <a:rPr lang="es" dirty="0"/>
              <a:t>La hoja Geo contiene la información geográfica. Las primeras filas tienen detalles de los datos. Los datos reales aparecen en la fila cuatro.</a:t>
            </a:r>
            <a:endParaRPr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pic>
        <p:nvPicPr>
          <p:cNvPr id="170" name="Google Shape;170;p26"/>
          <p:cNvPicPr preferRelativeResize="0"/>
          <p:nvPr/>
        </p:nvPicPr>
        <p:blipFill>
          <a:blip r:embed="rId3">
            <a:alphaModFix/>
          </a:blip>
          <a:stretch>
            <a:fillRect/>
          </a:stretch>
        </p:blipFill>
        <p:spPr>
          <a:xfrm>
            <a:off x="125525" y="515475"/>
            <a:ext cx="8579300" cy="44733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27"/>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s"/>
              <a:t>Configuración de Power BI</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28"/>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Alfabetizado</a:t>
            </a:r>
            <a:endParaRPr/>
          </a:p>
        </p:txBody>
      </p:sp>
      <p:sp>
        <p:nvSpPr>
          <p:cNvPr id="181" name="Google Shape;181;p28"/>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lang="es" dirty="0"/>
              <a:t>En la cinta de opciones, haga clic en Archivo, luego en Opciones y configuraciones y luego en Opciones.</a:t>
            </a:r>
            <a:endParaRPr dirty="0"/>
          </a:p>
          <a:p>
            <a:pPr marL="457200" lvl="0" indent="-311150" algn="l" rtl="0">
              <a:spcBef>
                <a:spcPts val="0"/>
              </a:spcBef>
              <a:spcAft>
                <a:spcPts val="0"/>
              </a:spcAft>
              <a:buSzPts val="1300"/>
              <a:buChar char="●"/>
            </a:pPr>
            <a:r>
              <a:rPr lang="es" dirty="0"/>
              <a:t>En el panel izquierdo del cuadro de diálogo Opciones, haga clic en Configuración regional bajo Archivo actual. </a:t>
            </a:r>
            <a:endParaRPr dirty="0"/>
          </a:p>
          <a:p>
            <a:pPr marL="457200" lvl="0" indent="-311150" algn="l" rtl="0">
              <a:spcBef>
                <a:spcPts val="0"/>
              </a:spcBef>
              <a:spcAft>
                <a:spcPts val="0"/>
              </a:spcAft>
              <a:buSzPts val="1300"/>
              <a:buChar char="●"/>
            </a:pPr>
            <a:r>
              <a:rPr lang="es" dirty="0"/>
              <a:t>En la lista desplegable Configuración regional, haga clic en Español (España, alfabeto internacional). </a:t>
            </a:r>
            <a:endParaRPr dirty="0"/>
          </a:p>
          <a:p>
            <a:pPr marL="457200" lvl="0" indent="-311150" algn="l" rtl="0">
              <a:spcBef>
                <a:spcPts val="0"/>
              </a:spcBef>
              <a:spcAft>
                <a:spcPts val="0"/>
              </a:spcAft>
              <a:buSzPts val="1300"/>
              <a:buChar char="●"/>
            </a:pPr>
            <a:r>
              <a:rPr lang="es" dirty="0"/>
              <a:t>Haga clic Aceptar para cerrar el cuadro de diálogo.</a:t>
            </a:r>
            <a:endParaRPr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29"/>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Alfabetizado</a:t>
            </a:r>
            <a:endParaRPr/>
          </a:p>
        </p:txBody>
      </p:sp>
      <p:sp>
        <p:nvSpPr>
          <p:cNvPr id="187" name="Google Shape;187;p29"/>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188" name="Google Shape;188;p29"/>
          <p:cNvPicPr preferRelativeResize="0"/>
          <p:nvPr/>
        </p:nvPicPr>
        <p:blipFill>
          <a:blip r:embed="rId3">
            <a:alphaModFix/>
          </a:blip>
          <a:stretch>
            <a:fillRect/>
          </a:stretch>
        </p:blipFill>
        <p:spPr>
          <a:xfrm>
            <a:off x="2981588" y="826425"/>
            <a:ext cx="4391025" cy="38671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30"/>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Alfabetizado</a:t>
            </a:r>
            <a:endParaRPr/>
          </a:p>
        </p:txBody>
      </p:sp>
      <p:pic>
        <p:nvPicPr>
          <p:cNvPr id="194" name="Google Shape;194;p30"/>
          <p:cNvPicPr preferRelativeResize="0"/>
          <p:nvPr/>
        </p:nvPicPr>
        <p:blipFill>
          <a:blip r:embed="rId3">
            <a:alphaModFix/>
          </a:blip>
          <a:stretch>
            <a:fillRect/>
          </a:stretch>
        </p:blipFill>
        <p:spPr>
          <a:xfrm>
            <a:off x="4078950" y="507575"/>
            <a:ext cx="4715424" cy="44835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31"/>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s"/>
              <a:t>Importar datos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Motivación - Mejorar las visualizaciones</a:t>
            </a:r>
            <a:endParaRPr/>
          </a:p>
        </p:txBody>
      </p:sp>
      <p:sp>
        <p:nvSpPr>
          <p:cNvPr id="93" name="Google Shape;93;p14"/>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94" name="Google Shape;94;p14"/>
          <p:cNvPicPr preferRelativeResize="0"/>
          <p:nvPr/>
        </p:nvPicPr>
        <p:blipFill rotWithShape="1">
          <a:blip r:embed="rId3">
            <a:alphaModFix/>
          </a:blip>
          <a:srcRect r="40887"/>
          <a:stretch/>
        </p:blipFill>
        <p:spPr>
          <a:xfrm>
            <a:off x="164275" y="1853850"/>
            <a:ext cx="2894026" cy="3162300"/>
          </a:xfrm>
          <a:prstGeom prst="rect">
            <a:avLst/>
          </a:prstGeom>
          <a:noFill/>
          <a:ln>
            <a:noFill/>
          </a:ln>
        </p:spPr>
      </p:pic>
      <p:pic>
        <p:nvPicPr>
          <p:cNvPr id="95" name="Google Shape;95;p14"/>
          <p:cNvPicPr preferRelativeResize="0"/>
          <p:nvPr/>
        </p:nvPicPr>
        <p:blipFill>
          <a:blip r:embed="rId4">
            <a:alphaModFix/>
          </a:blip>
          <a:stretch>
            <a:fillRect/>
          </a:stretch>
        </p:blipFill>
        <p:spPr>
          <a:xfrm>
            <a:off x="3509325" y="2052125"/>
            <a:ext cx="4800600" cy="23145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32"/>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Importar datos</a:t>
            </a:r>
            <a:endParaRPr/>
          </a:p>
        </p:txBody>
      </p:sp>
      <p:sp>
        <p:nvSpPr>
          <p:cNvPr id="205" name="Google Shape;205;p32"/>
          <p:cNvSpPr txBox="1">
            <a:spLocks noGrp="1"/>
          </p:cNvSpPr>
          <p:nvPr>
            <p:ph type="body" idx="1"/>
          </p:nvPr>
        </p:nvSpPr>
        <p:spPr>
          <a:xfrm>
            <a:off x="729450" y="2078875"/>
            <a:ext cx="3398700" cy="2261100"/>
          </a:xfrm>
          <a:prstGeom prst="rect">
            <a:avLst/>
          </a:prstGeom>
        </p:spPr>
        <p:txBody>
          <a:bodyPr spcFirstLastPara="1" wrap="square" lIns="91425" tIns="91425" rIns="91425" bIns="91425" anchor="t" anchorCtr="0">
            <a:normAutofit fontScale="85000" lnSpcReduction="20000"/>
          </a:bodyPr>
          <a:lstStyle/>
          <a:p>
            <a:pPr marL="457200" lvl="0" indent="-298767" algn="just" rtl="0">
              <a:spcBef>
                <a:spcPts val="0"/>
              </a:spcBef>
              <a:spcAft>
                <a:spcPts val="0"/>
              </a:spcAft>
              <a:buSzPct val="100000"/>
              <a:buChar char="●"/>
            </a:pPr>
            <a:r>
              <a:rPr lang="es" dirty="0"/>
              <a:t>Haga clic en Inicio y luego haga clic en la flecha desplegable Obtener datos.</a:t>
            </a:r>
            <a:endParaRPr dirty="0"/>
          </a:p>
          <a:p>
            <a:pPr marL="457200" lvl="0" indent="-298767" algn="just" rtl="0">
              <a:spcBef>
                <a:spcPts val="0"/>
              </a:spcBef>
              <a:spcAft>
                <a:spcPts val="0"/>
              </a:spcAft>
              <a:buSzPct val="100000"/>
              <a:buChar char="●"/>
            </a:pPr>
            <a:r>
              <a:rPr lang="es" dirty="0"/>
              <a:t>Haga clic en Texto o CSV.</a:t>
            </a:r>
            <a:endParaRPr dirty="0"/>
          </a:p>
          <a:p>
            <a:pPr marL="457200" lvl="0" indent="-298767" algn="just" rtl="0">
              <a:spcBef>
                <a:spcPts val="0"/>
              </a:spcBef>
              <a:spcAft>
                <a:spcPts val="0"/>
              </a:spcAft>
              <a:buSzPct val="100000"/>
              <a:buChar char="●"/>
            </a:pPr>
            <a:r>
              <a:rPr lang="es" dirty="0"/>
              <a:t>Cargue el fichero “sales.csv”.</a:t>
            </a:r>
            <a:endParaRPr dirty="0"/>
          </a:p>
          <a:p>
            <a:pPr marL="457200" lvl="0" indent="-298767" algn="just" rtl="0">
              <a:spcBef>
                <a:spcPts val="0"/>
              </a:spcBef>
              <a:spcAft>
                <a:spcPts val="0"/>
              </a:spcAft>
              <a:buSzPct val="100000"/>
              <a:buChar char="●"/>
            </a:pPr>
            <a:r>
              <a:rPr lang="es" dirty="0"/>
              <a:t>Power BI detecta el tipo de datos de cada columna. </a:t>
            </a:r>
            <a:endParaRPr dirty="0"/>
          </a:p>
          <a:p>
            <a:pPr marL="457200" lvl="0" indent="-298767" algn="just" rtl="0">
              <a:spcBef>
                <a:spcPts val="0"/>
              </a:spcBef>
              <a:spcAft>
                <a:spcPts val="0"/>
              </a:spcAft>
              <a:buSzPct val="100000"/>
              <a:buChar char="●"/>
            </a:pPr>
            <a:r>
              <a:rPr lang="es" dirty="0"/>
              <a:t>El conjunto de datos es grande y tardará tiempo y consumirá muchos recursos para examinar el conjunto de datos completo, así que vamos a dejar la opción predeterminada, o sea, seleccionar el conjunto de datos en función de las primeras 200 filas.</a:t>
            </a:r>
            <a:endParaRPr dirty="0"/>
          </a:p>
        </p:txBody>
      </p:sp>
      <p:pic>
        <p:nvPicPr>
          <p:cNvPr id="206" name="Google Shape;206;p32"/>
          <p:cNvPicPr preferRelativeResize="0"/>
          <p:nvPr/>
        </p:nvPicPr>
        <p:blipFill>
          <a:blip r:embed="rId3">
            <a:alphaModFix/>
          </a:blip>
          <a:stretch>
            <a:fillRect/>
          </a:stretch>
        </p:blipFill>
        <p:spPr>
          <a:xfrm>
            <a:off x="4459688" y="272875"/>
            <a:ext cx="4124325" cy="47053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33"/>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Transformar datos</a:t>
            </a:r>
            <a:endParaRPr/>
          </a:p>
        </p:txBody>
      </p:sp>
      <p:sp>
        <p:nvSpPr>
          <p:cNvPr id="212" name="Google Shape;212;p33"/>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lang="es" dirty="0"/>
              <a:t>Tras completar la selección, disponemos de tres opciones: Cargar, Editar o Cancelar.</a:t>
            </a:r>
            <a:endParaRPr dirty="0"/>
          </a:p>
          <a:p>
            <a:pPr marL="914400" lvl="1" indent="-298450" algn="l" rtl="0">
              <a:spcBef>
                <a:spcPts val="0"/>
              </a:spcBef>
              <a:spcAft>
                <a:spcPts val="0"/>
              </a:spcAft>
              <a:buSzPts val="1100"/>
              <a:buChar char="○"/>
            </a:pPr>
            <a:r>
              <a:rPr lang="es" b="1" dirty="0"/>
              <a:t>Cargar </a:t>
            </a:r>
            <a:r>
              <a:rPr lang="es" dirty="0"/>
              <a:t>agrega los datos desde el origen en Power BI Desktop para que pueda empezar a crear informes.</a:t>
            </a:r>
            <a:endParaRPr dirty="0"/>
          </a:p>
          <a:p>
            <a:pPr marL="914400" lvl="1" indent="-298450" algn="l" rtl="0">
              <a:spcBef>
                <a:spcPts val="0"/>
              </a:spcBef>
              <a:spcAft>
                <a:spcPts val="0"/>
              </a:spcAft>
              <a:buSzPts val="1100"/>
              <a:buChar char="○"/>
            </a:pPr>
            <a:r>
              <a:rPr lang="es" b="1" dirty="0"/>
              <a:t>Transformar datos</a:t>
            </a:r>
            <a:r>
              <a:rPr lang="es" dirty="0"/>
              <a:t> permite realizar operaciones de forma de datos como, por ejemplo, combinar columnas, agregar más columnas, cambiar los tipos de datos de las columnas u obtener más datos.</a:t>
            </a:r>
            <a:endParaRPr dirty="0"/>
          </a:p>
          <a:p>
            <a:pPr marL="914400" lvl="1" indent="-298450" algn="l" rtl="0">
              <a:spcBef>
                <a:spcPts val="0"/>
              </a:spcBef>
              <a:spcAft>
                <a:spcPts val="0"/>
              </a:spcAft>
              <a:buSzPts val="1100"/>
              <a:buChar char="○"/>
            </a:pPr>
            <a:r>
              <a:rPr lang="es" b="1" dirty="0"/>
              <a:t>Cancelar </a:t>
            </a:r>
            <a:r>
              <a:rPr lang="es" dirty="0"/>
              <a:t>permite volver al panel principal.</a:t>
            </a:r>
            <a:endParaRPr dirty="0"/>
          </a:p>
          <a:p>
            <a:pPr marL="457200" lvl="0" indent="-311150" algn="l" rtl="0">
              <a:spcBef>
                <a:spcPts val="0"/>
              </a:spcBef>
              <a:spcAft>
                <a:spcPts val="0"/>
              </a:spcAft>
              <a:buSzPts val="1300"/>
              <a:buChar char="●"/>
            </a:pPr>
            <a:r>
              <a:rPr lang="es" dirty="0"/>
              <a:t>Pulse en transformar datos.</a:t>
            </a:r>
            <a:endParaRPr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3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218" name="Google Shape;218;p34"/>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219" name="Google Shape;219;p34"/>
          <p:cNvPicPr preferRelativeResize="0"/>
          <p:nvPr/>
        </p:nvPicPr>
        <p:blipFill>
          <a:blip r:embed="rId3">
            <a:alphaModFix/>
          </a:blip>
          <a:stretch>
            <a:fillRect/>
          </a:stretch>
        </p:blipFill>
        <p:spPr>
          <a:xfrm>
            <a:off x="569550" y="157163"/>
            <a:ext cx="7848600" cy="48291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p3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Editor de consultas</a:t>
            </a:r>
            <a:endParaRPr/>
          </a:p>
        </p:txBody>
      </p:sp>
      <p:sp>
        <p:nvSpPr>
          <p:cNvPr id="225" name="Google Shape;225;p35"/>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lang="es"/>
              <a:t>El Editor de consultas sirve para realizar operaciones de forma de datos. </a:t>
            </a:r>
            <a:endParaRPr/>
          </a:p>
          <a:p>
            <a:pPr marL="457200" lvl="0" indent="-311150" algn="l" rtl="0">
              <a:spcBef>
                <a:spcPts val="0"/>
              </a:spcBef>
              <a:spcAft>
                <a:spcPts val="0"/>
              </a:spcAft>
              <a:buSzPts val="1300"/>
              <a:buChar char="●"/>
            </a:pPr>
            <a:r>
              <a:rPr lang="es"/>
              <a:t>Fíjese en el archivo de ventas que hemos importado,  se muestra como una consulta en el panel de la izquierda. </a:t>
            </a:r>
            <a:endParaRPr/>
          </a:p>
          <a:p>
            <a:pPr marL="457200" lvl="0" indent="-311150" algn="l" rtl="0">
              <a:spcBef>
                <a:spcPts val="0"/>
              </a:spcBef>
              <a:spcAft>
                <a:spcPts val="0"/>
              </a:spcAft>
              <a:buSzPts val="1300"/>
              <a:buChar char="●"/>
            </a:pPr>
            <a:r>
              <a:rPr lang="es"/>
              <a:t>En el panel central podemos ver una vista previa de los datos. </a:t>
            </a:r>
            <a:endParaRPr/>
          </a:p>
          <a:p>
            <a:pPr marL="457200" lvl="0" indent="-311150" algn="l" rtl="0">
              <a:spcBef>
                <a:spcPts val="0"/>
              </a:spcBef>
              <a:spcAft>
                <a:spcPts val="0"/>
              </a:spcAft>
              <a:buSzPts val="1300"/>
              <a:buChar char="●"/>
            </a:pPr>
            <a:r>
              <a:rPr lang="es"/>
              <a:t>Power BI predice el tipo de datos de cada campo (según las primeras 200 filas), como se indica junto al encabezado de cada columna. </a:t>
            </a:r>
            <a:endParaRPr/>
          </a:p>
          <a:p>
            <a:pPr marL="457200" lvl="0" indent="-311150" algn="l" rtl="0">
              <a:spcBef>
                <a:spcPts val="0"/>
              </a:spcBef>
              <a:spcAft>
                <a:spcPts val="0"/>
              </a:spcAft>
              <a:buSzPts val="1300"/>
              <a:buChar char="●"/>
            </a:pPr>
            <a:r>
              <a:rPr lang="es"/>
              <a:t>En el panel de la derecha, se registran las acciones que se han realizado.</a:t>
            </a:r>
            <a:endParaRPr/>
          </a:p>
          <a:p>
            <a:pPr marL="0" lvl="0" indent="0" algn="l" rtl="0">
              <a:spcBef>
                <a:spcPts val="1200"/>
              </a:spcBef>
              <a:spcAft>
                <a:spcPts val="1200"/>
              </a:spcAft>
              <a:buNone/>
            </a:pP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pic>
        <p:nvPicPr>
          <p:cNvPr id="230" name="Google Shape;230;p36"/>
          <p:cNvPicPr preferRelativeResize="0"/>
          <p:nvPr/>
        </p:nvPicPr>
        <p:blipFill>
          <a:blip r:embed="rId3">
            <a:alphaModFix/>
          </a:blip>
          <a:stretch>
            <a:fillRect/>
          </a:stretch>
        </p:blipFill>
        <p:spPr>
          <a:xfrm>
            <a:off x="1115175" y="152400"/>
            <a:ext cx="6913659" cy="4838701"/>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37"/>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ZIP como número</a:t>
            </a:r>
            <a:endParaRPr/>
          </a:p>
        </p:txBody>
      </p:sp>
      <p:sp>
        <p:nvSpPr>
          <p:cNvPr id="236" name="Google Shape;236;p37"/>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s" dirty="0"/>
              <a:t>Power BI ha establecido el campo Zip en el tipo de datos Número entero. </a:t>
            </a:r>
            <a:endParaRPr dirty="0"/>
          </a:p>
          <a:p>
            <a:pPr marL="0" lvl="0" indent="0" algn="l" rtl="0">
              <a:spcBef>
                <a:spcPts val="1200"/>
              </a:spcBef>
              <a:spcAft>
                <a:spcPts val="0"/>
              </a:spcAft>
              <a:buNone/>
            </a:pPr>
            <a:r>
              <a:rPr lang="es" dirty="0"/>
              <a:t>Como queremos asegurarnos de que los códigos postales que empiezan por cero no pierdan el cero</a:t>
            </a:r>
            <a:endParaRPr dirty="0"/>
          </a:p>
          <a:p>
            <a:pPr marL="0" lvl="0" indent="0" algn="l" rtl="0">
              <a:spcBef>
                <a:spcPts val="1200"/>
              </a:spcBef>
              <a:spcAft>
                <a:spcPts val="0"/>
              </a:spcAft>
              <a:buNone/>
            </a:pPr>
            <a:r>
              <a:rPr lang="es" dirty="0"/>
              <a:t>inicial, les aplicaremos el formato de texto. </a:t>
            </a:r>
            <a:endParaRPr dirty="0"/>
          </a:p>
          <a:p>
            <a:pPr marL="0" lvl="0" indent="0" algn="l" rtl="0">
              <a:spcBef>
                <a:spcPts val="1200"/>
              </a:spcBef>
              <a:spcAft>
                <a:spcPts val="0"/>
              </a:spcAft>
              <a:buNone/>
            </a:pPr>
            <a:r>
              <a:rPr lang="es" dirty="0"/>
              <a:t>Para ello, seleccione la Columna zip. </a:t>
            </a:r>
            <a:endParaRPr dirty="0"/>
          </a:p>
          <a:p>
            <a:pPr marL="0" lvl="0" indent="0" algn="l" rtl="0">
              <a:spcBef>
                <a:spcPts val="1200"/>
              </a:spcBef>
              <a:spcAft>
                <a:spcPts val="0"/>
              </a:spcAft>
              <a:buNone/>
            </a:pPr>
            <a:r>
              <a:rPr lang="es" dirty="0"/>
              <a:t>A continuación, en las opciones, haga clic Inicio, haga clic en Tipo de datos y cámbielo a Texto.</a:t>
            </a:r>
            <a:endParaRPr dirty="0"/>
          </a:p>
          <a:p>
            <a:pPr marL="0" lvl="0" indent="0" algn="l" rtl="0">
              <a:spcBef>
                <a:spcPts val="1200"/>
              </a:spcBef>
              <a:spcAft>
                <a:spcPts val="1200"/>
              </a:spcAft>
              <a:buNone/>
            </a:pPr>
            <a:endParaRPr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38"/>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242" name="Google Shape;242;p38"/>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243" name="Google Shape;243;p38"/>
          <p:cNvPicPr preferRelativeResize="0"/>
          <p:nvPr/>
        </p:nvPicPr>
        <p:blipFill>
          <a:blip r:embed="rId3">
            <a:alphaModFix/>
          </a:blip>
          <a:stretch>
            <a:fillRect/>
          </a:stretch>
        </p:blipFill>
        <p:spPr>
          <a:xfrm>
            <a:off x="0" y="748287"/>
            <a:ext cx="9144001" cy="3646926"/>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37"/>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dirty="0"/>
              <a:t>Revenue con 6 decimales</a:t>
            </a:r>
            <a:endParaRPr dirty="0"/>
          </a:p>
        </p:txBody>
      </p:sp>
      <p:sp>
        <p:nvSpPr>
          <p:cNvPr id="236" name="Google Shape;236;p37"/>
          <p:cNvSpPr txBox="1">
            <a:spLocks noGrp="1"/>
          </p:cNvSpPr>
          <p:nvPr>
            <p:ph type="body" idx="1"/>
          </p:nvPr>
        </p:nvSpPr>
        <p:spPr>
          <a:xfrm>
            <a:off x="729450" y="2078875"/>
            <a:ext cx="7688700" cy="2954764"/>
          </a:xfrm>
          <a:prstGeom prst="rect">
            <a:avLst/>
          </a:prstGeom>
        </p:spPr>
        <p:txBody>
          <a:bodyPr spcFirstLastPara="1" wrap="square" lIns="91425" tIns="91425" rIns="91425" bIns="91425" anchor="t" anchorCtr="0">
            <a:normAutofit/>
          </a:bodyPr>
          <a:lstStyle/>
          <a:p>
            <a:pPr marL="0" lvl="0" indent="0" algn="l" rtl="0">
              <a:spcBef>
                <a:spcPts val="1200"/>
              </a:spcBef>
              <a:spcAft>
                <a:spcPts val="1200"/>
              </a:spcAft>
              <a:buNone/>
            </a:pPr>
            <a:r>
              <a:rPr lang="es-ES" dirty="0"/>
              <a:t>Seleccionamos la columna </a:t>
            </a:r>
            <a:r>
              <a:rPr lang="es-ES" dirty="0" err="1"/>
              <a:t>Revenue</a:t>
            </a:r>
            <a:r>
              <a:rPr lang="es-ES" dirty="0"/>
              <a:t> y hacemos vamos a la opción de Agregar Columna – Columna a partir de los ejemplos – A partir de la selección.</a:t>
            </a:r>
          </a:p>
          <a:p>
            <a:pPr marL="0" lvl="0" indent="0" algn="l" rtl="0">
              <a:spcBef>
                <a:spcPts val="1200"/>
              </a:spcBef>
              <a:spcAft>
                <a:spcPts val="1200"/>
              </a:spcAft>
              <a:buNone/>
            </a:pPr>
            <a:r>
              <a:rPr lang="es-ES" dirty="0"/>
              <a:t>En la nueva columna escribimos los datos con la transformación aplicada (254572500 = 254,572500)</a:t>
            </a:r>
          </a:p>
          <a:p>
            <a:pPr marL="0" lvl="0" indent="0" algn="l" rtl="0">
              <a:spcBef>
                <a:spcPts val="1200"/>
              </a:spcBef>
              <a:spcAft>
                <a:spcPts val="1200"/>
              </a:spcAft>
              <a:buNone/>
            </a:pPr>
            <a:r>
              <a:rPr lang="es-ES" dirty="0"/>
              <a:t>Tras escribirlo varias veces se autocompletará con la transformación </a:t>
            </a:r>
            <a:r>
              <a:rPr lang="es-ES" dirty="0" err="1"/>
              <a:t>Revenue</a:t>
            </a:r>
            <a:r>
              <a:rPr lang="es-ES" dirty="0"/>
              <a:t>/1.000.000 .</a:t>
            </a:r>
          </a:p>
          <a:p>
            <a:pPr marL="0" lvl="0" indent="0" algn="l" rtl="0">
              <a:spcBef>
                <a:spcPts val="1200"/>
              </a:spcBef>
              <a:spcAft>
                <a:spcPts val="1200"/>
              </a:spcAft>
              <a:buNone/>
            </a:pPr>
            <a:r>
              <a:rPr lang="es-ES" dirty="0"/>
              <a:t>Después eliminaremos la columna </a:t>
            </a:r>
            <a:r>
              <a:rPr lang="es-ES" dirty="0" err="1"/>
              <a:t>Revenue</a:t>
            </a:r>
            <a:r>
              <a:rPr lang="es-ES" dirty="0"/>
              <a:t> y modificaremos el nombre de nuestra nueva columna a </a:t>
            </a:r>
            <a:r>
              <a:rPr lang="es-ES" dirty="0" err="1"/>
              <a:t>Revenue</a:t>
            </a:r>
            <a:r>
              <a:rPr lang="es-ES" dirty="0"/>
              <a:t>.</a:t>
            </a:r>
          </a:p>
        </p:txBody>
      </p:sp>
    </p:spTree>
    <p:extLst>
      <p:ext uri="{BB962C8B-B14F-4D97-AF65-F5344CB8AC3E}">
        <p14:creationId xmlns:p14="http://schemas.microsoft.com/office/powerpoint/2010/main" val="14441428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39"/>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s"/>
              <a:t>Importar más datos</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Google Shape;253;p40"/>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Datos</a:t>
            </a:r>
            <a:endParaRPr/>
          </a:p>
        </p:txBody>
      </p:sp>
      <p:sp>
        <p:nvSpPr>
          <p:cNvPr id="254" name="Google Shape;254;p40"/>
          <p:cNvSpPr txBox="1">
            <a:spLocks noGrp="1"/>
          </p:cNvSpPr>
          <p:nvPr>
            <p:ph type="body" idx="1"/>
          </p:nvPr>
        </p:nvSpPr>
        <p:spPr>
          <a:xfrm>
            <a:off x="729450" y="2078875"/>
            <a:ext cx="3260400" cy="2261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s"/>
              <a:t>Importe más datos: </a:t>
            </a:r>
            <a:endParaRPr/>
          </a:p>
          <a:p>
            <a:pPr marL="457200" lvl="0" indent="-311150" algn="l" rtl="0">
              <a:spcBef>
                <a:spcPts val="1200"/>
              </a:spcBef>
              <a:spcAft>
                <a:spcPts val="0"/>
              </a:spcAft>
              <a:buSzPts val="1300"/>
              <a:buChar char="●"/>
            </a:pPr>
            <a:r>
              <a:rPr lang="es"/>
              <a:t>Haga click en  Inicio,</a:t>
            </a:r>
            <a:endParaRPr/>
          </a:p>
          <a:p>
            <a:pPr marL="457200" lvl="0" indent="-311150" algn="l" rtl="0">
              <a:spcBef>
                <a:spcPts val="0"/>
              </a:spcBef>
              <a:spcAft>
                <a:spcPts val="0"/>
              </a:spcAft>
              <a:buSzPts val="1300"/>
              <a:buChar char="●"/>
            </a:pPr>
            <a:r>
              <a:rPr lang="es"/>
              <a:t>Haga clic en Nuevo origen y </a:t>
            </a:r>
            <a:endParaRPr/>
          </a:p>
          <a:p>
            <a:pPr marL="457200" lvl="0" indent="-311150" algn="l" rtl="0">
              <a:spcBef>
                <a:spcPts val="0"/>
              </a:spcBef>
              <a:spcAft>
                <a:spcPts val="0"/>
              </a:spcAft>
              <a:buSzPts val="1300"/>
              <a:buChar char="●"/>
            </a:pPr>
            <a:r>
              <a:rPr lang="es"/>
              <a:t>Luego haga clic en Excel.</a:t>
            </a:r>
            <a:endParaRPr/>
          </a:p>
          <a:p>
            <a:pPr marL="457200" lvl="0" indent="-311150" algn="l" rtl="0">
              <a:spcBef>
                <a:spcPts val="0"/>
              </a:spcBef>
              <a:spcAft>
                <a:spcPts val="0"/>
              </a:spcAft>
              <a:buSzPts val="1300"/>
              <a:buChar char="●"/>
            </a:pPr>
            <a:r>
              <a:rPr lang="es"/>
              <a:t>Cargue el archivo bi_dimensions.xlsx</a:t>
            </a:r>
            <a:endParaRPr/>
          </a:p>
        </p:txBody>
      </p:sp>
      <p:pic>
        <p:nvPicPr>
          <p:cNvPr id="255" name="Google Shape;255;p40"/>
          <p:cNvPicPr preferRelativeResize="0"/>
          <p:nvPr/>
        </p:nvPicPr>
        <p:blipFill>
          <a:blip r:embed="rId3">
            <a:alphaModFix/>
          </a:blip>
          <a:stretch>
            <a:fillRect/>
          </a:stretch>
        </p:blipFill>
        <p:spPr>
          <a:xfrm>
            <a:off x="3989914" y="-100325"/>
            <a:ext cx="4657573" cy="51435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Motivación - Mejorar el entendimiento de datos</a:t>
            </a:r>
            <a:endParaRPr/>
          </a:p>
        </p:txBody>
      </p:sp>
      <p:sp>
        <p:nvSpPr>
          <p:cNvPr id="101" name="Google Shape;101;p15"/>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102" name="Google Shape;102;p15"/>
          <p:cNvPicPr preferRelativeResize="0"/>
          <p:nvPr/>
        </p:nvPicPr>
        <p:blipFill>
          <a:blip r:embed="rId3">
            <a:alphaModFix/>
          </a:blip>
          <a:stretch>
            <a:fillRect/>
          </a:stretch>
        </p:blipFill>
        <p:spPr>
          <a:xfrm>
            <a:off x="2053525" y="1853848"/>
            <a:ext cx="4610126" cy="314895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p41"/>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Datos</a:t>
            </a:r>
            <a:endParaRPr/>
          </a:p>
        </p:txBody>
      </p:sp>
      <p:sp>
        <p:nvSpPr>
          <p:cNvPr id="261" name="Google Shape;261;p41"/>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lang="es"/>
              <a:t>En el cuadro de diálogo Navegador aparecen tres hojas que forman parte del libro de Excel.</a:t>
            </a:r>
            <a:endParaRPr/>
          </a:p>
          <a:p>
            <a:pPr marL="457200" lvl="0" indent="-311150" algn="l" rtl="0">
              <a:spcBef>
                <a:spcPts val="0"/>
              </a:spcBef>
              <a:spcAft>
                <a:spcPts val="0"/>
              </a:spcAft>
              <a:buSzPts val="1300"/>
              <a:buChar char="●"/>
            </a:pPr>
            <a:r>
              <a:rPr lang="es"/>
              <a:t>También se muestra la tabla con el nombre Product. Haga clic en product en el panel de la izquierda.</a:t>
            </a:r>
            <a:endParaRPr/>
          </a:p>
          <a:p>
            <a:pPr marL="457200" lvl="0" indent="-311150" algn="l" rtl="0">
              <a:spcBef>
                <a:spcPts val="0"/>
              </a:spcBef>
              <a:spcAft>
                <a:spcPts val="0"/>
              </a:spcAft>
              <a:buSzPts val="1300"/>
              <a:buChar char="●"/>
            </a:pPr>
            <a:r>
              <a:rPr lang="es"/>
              <a:t>En el panel de vista previa, observe que la primera fila son los encabezados. </a:t>
            </a:r>
            <a:endParaRPr/>
          </a:p>
          <a:p>
            <a:pPr marL="914400" lvl="1" indent="-298450" algn="l" rtl="0">
              <a:spcBef>
                <a:spcPts val="0"/>
              </a:spcBef>
              <a:spcAft>
                <a:spcPts val="0"/>
              </a:spcAft>
              <a:buSzPts val="1100"/>
              <a:buChar char="○"/>
            </a:pPr>
            <a:r>
              <a:rPr lang="es"/>
              <a:t>Esto no forma parte de los datos.</a:t>
            </a:r>
            <a:endParaRPr/>
          </a:p>
          <a:p>
            <a:pPr marL="457200" lvl="0" indent="-311150" algn="l" rtl="0">
              <a:spcBef>
                <a:spcPts val="0"/>
              </a:spcBef>
              <a:spcAft>
                <a:spcPts val="0"/>
              </a:spcAft>
              <a:buSzPts val="1300"/>
              <a:buChar char="●"/>
            </a:pPr>
            <a:r>
              <a:rPr lang="es"/>
              <a:t>Ahora, anule la selección de product en el panel izquierdo y haga clic en Product_Table. Vea que solo incluye el contenido de esta tabla con nombre. Estos son los datos que necesitamos.</a:t>
            </a:r>
            <a:endParaRPr/>
          </a:p>
          <a:p>
            <a:pPr marL="0" lvl="0" indent="0" algn="l" rtl="0">
              <a:spcBef>
                <a:spcPts val="1200"/>
              </a:spcBef>
              <a:spcAft>
                <a:spcPts val="1200"/>
              </a:spcAft>
              <a:buNone/>
            </a:pP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6" name="Google Shape;266;p42"/>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267" name="Google Shape;267;p42"/>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268" name="Google Shape;268;p42"/>
          <p:cNvPicPr preferRelativeResize="0"/>
          <p:nvPr/>
        </p:nvPicPr>
        <p:blipFill>
          <a:blip r:embed="rId3">
            <a:alphaModFix/>
          </a:blip>
          <a:stretch>
            <a:fillRect/>
          </a:stretch>
        </p:blipFill>
        <p:spPr>
          <a:xfrm>
            <a:off x="0" y="200250"/>
            <a:ext cx="9144000" cy="47430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p43"/>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Datos</a:t>
            </a:r>
            <a:endParaRPr/>
          </a:p>
        </p:txBody>
      </p:sp>
      <p:sp>
        <p:nvSpPr>
          <p:cNvPr id="274" name="Google Shape;274;p43"/>
          <p:cNvSpPr txBox="1">
            <a:spLocks noGrp="1"/>
          </p:cNvSpPr>
          <p:nvPr>
            <p:ph type="body" idx="1"/>
          </p:nvPr>
        </p:nvSpPr>
        <p:spPr>
          <a:xfrm>
            <a:off x="729450" y="2078875"/>
            <a:ext cx="4430100" cy="3530100"/>
          </a:xfrm>
          <a:prstGeom prst="rect">
            <a:avLst/>
          </a:prstGeom>
        </p:spPr>
        <p:txBody>
          <a:bodyPr spcFirstLastPara="1" wrap="square" lIns="91425" tIns="91425" rIns="91425" bIns="91425" anchor="t" anchorCtr="0">
            <a:spAutoFit/>
          </a:bodyPr>
          <a:lstStyle/>
          <a:p>
            <a:pPr marL="457200" lvl="0" indent="-311150" algn="l" rtl="0">
              <a:spcBef>
                <a:spcPts val="0"/>
              </a:spcBef>
              <a:spcAft>
                <a:spcPts val="0"/>
              </a:spcAft>
              <a:buSzPts val="1300"/>
              <a:buChar char="●"/>
            </a:pPr>
            <a:r>
              <a:rPr lang="es"/>
              <a:t>En el panel de la izquierda, haga clic en geo. En el panel de vista previa, fíjese en que las primeras filas son encabezados y no forman parte de los datos. Los quitaremos.</a:t>
            </a:r>
            <a:endParaRPr/>
          </a:p>
          <a:p>
            <a:pPr marL="457200" lvl="0" indent="-311150" algn="l" rtl="0">
              <a:spcBef>
                <a:spcPts val="0"/>
              </a:spcBef>
              <a:spcAft>
                <a:spcPts val="0"/>
              </a:spcAft>
              <a:buSzPts val="1300"/>
              <a:buChar char="●"/>
            </a:pPr>
            <a:r>
              <a:rPr lang="es"/>
              <a:t>En el panel de la izquierda, haga clic en manufacturer. En el panel de vista previa, fíjese en que el último par de filas son pies de página y no forman parte de los datos. Los quitaremos.</a:t>
            </a:r>
            <a:endParaRPr/>
          </a:p>
          <a:p>
            <a:pPr marL="457200" lvl="0" indent="-311150" algn="l" rtl="0">
              <a:spcBef>
                <a:spcPts val="0"/>
              </a:spcBef>
              <a:spcAft>
                <a:spcPts val="0"/>
              </a:spcAft>
              <a:buSzPts val="1300"/>
              <a:buChar char="●"/>
            </a:pPr>
            <a:r>
              <a:rPr lang="es"/>
              <a:t>Asegúrese de que las tablas Product_Table, geo y manufacturer estén seleccionadas en el panel de la izquierda, y luego haga clic en Aceptar. Observe que las tres hojas se han agregado como consultas en el Editor de consultas.</a:t>
            </a:r>
            <a:endParaRPr/>
          </a:p>
          <a:p>
            <a:pPr marL="0" lvl="0" indent="0" algn="l" rtl="0">
              <a:spcBef>
                <a:spcPts val="1200"/>
              </a:spcBef>
              <a:spcAft>
                <a:spcPts val="1200"/>
              </a:spcAft>
              <a:buNone/>
            </a:pPr>
            <a:endParaRPr/>
          </a:p>
        </p:txBody>
      </p:sp>
      <p:pic>
        <p:nvPicPr>
          <p:cNvPr id="275" name="Google Shape;275;p43"/>
          <p:cNvPicPr preferRelativeResize="0"/>
          <p:nvPr/>
        </p:nvPicPr>
        <p:blipFill rotWithShape="1">
          <a:blip r:embed="rId3">
            <a:alphaModFix/>
          </a:blip>
          <a:srcRect b="50000"/>
          <a:stretch/>
        </p:blipFill>
        <p:spPr>
          <a:xfrm>
            <a:off x="5513550" y="2457469"/>
            <a:ext cx="3171825" cy="190022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44"/>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s"/>
              <a:t>Importar todos los datos de ventas de otros países</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4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286" name="Google Shape;286;p45"/>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287" name="Google Shape;287;p45"/>
          <p:cNvPicPr preferRelativeResize="0"/>
          <p:nvPr/>
        </p:nvPicPr>
        <p:blipFill>
          <a:blip r:embed="rId3">
            <a:alphaModFix/>
          </a:blip>
          <a:stretch>
            <a:fillRect/>
          </a:stretch>
        </p:blipFill>
        <p:spPr>
          <a:xfrm>
            <a:off x="3238500" y="300038"/>
            <a:ext cx="2667000" cy="454342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p46"/>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293" name="Google Shape;293;p46"/>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294" name="Google Shape;294;p46"/>
          <p:cNvPicPr preferRelativeResize="0"/>
          <p:nvPr/>
        </p:nvPicPr>
        <p:blipFill>
          <a:blip r:embed="rId3">
            <a:alphaModFix/>
          </a:blip>
          <a:stretch>
            <a:fillRect/>
          </a:stretch>
        </p:blipFill>
        <p:spPr>
          <a:xfrm>
            <a:off x="2227284" y="0"/>
            <a:ext cx="4689432" cy="5143500"/>
          </a:xfrm>
          <a:prstGeom prst="rect">
            <a:avLst/>
          </a:prstGeom>
          <a:noFill/>
          <a:ln>
            <a:noFill/>
          </a:ln>
        </p:spPr>
      </p:pic>
      <p:pic>
        <p:nvPicPr>
          <p:cNvPr id="295" name="Google Shape;295;p46"/>
          <p:cNvPicPr preferRelativeResize="0"/>
          <p:nvPr/>
        </p:nvPicPr>
        <p:blipFill>
          <a:blip r:embed="rId4">
            <a:alphaModFix/>
          </a:blip>
          <a:stretch>
            <a:fillRect/>
          </a:stretch>
        </p:blipFill>
        <p:spPr>
          <a:xfrm>
            <a:off x="6916725" y="2078875"/>
            <a:ext cx="2171700" cy="139065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47"/>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301" name="Google Shape;301;p47"/>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302" name="Google Shape;302;p47"/>
          <p:cNvPicPr preferRelativeResize="0"/>
          <p:nvPr/>
        </p:nvPicPr>
        <p:blipFill rotWithShape="1">
          <a:blip r:embed="rId3">
            <a:alphaModFix/>
          </a:blip>
          <a:srcRect b="73221"/>
          <a:stretch/>
        </p:blipFill>
        <p:spPr>
          <a:xfrm>
            <a:off x="257425" y="1139350"/>
            <a:ext cx="8629150" cy="1813100"/>
          </a:xfrm>
          <a:prstGeom prst="rect">
            <a:avLst/>
          </a:prstGeom>
          <a:noFill/>
          <a:ln>
            <a:noFill/>
          </a:ln>
        </p:spPr>
      </p:pic>
      <p:pic>
        <p:nvPicPr>
          <p:cNvPr id="303" name="Google Shape;303;p47"/>
          <p:cNvPicPr preferRelativeResize="0"/>
          <p:nvPr/>
        </p:nvPicPr>
        <p:blipFill>
          <a:blip r:embed="rId4">
            <a:alphaModFix/>
          </a:blip>
          <a:stretch>
            <a:fillRect/>
          </a:stretch>
        </p:blipFill>
        <p:spPr>
          <a:xfrm>
            <a:off x="1972600" y="3147850"/>
            <a:ext cx="4235512" cy="94122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p48"/>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Combinar muchos archivos</a:t>
            </a:r>
            <a:endParaRPr/>
          </a:p>
        </p:txBody>
      </p:sp>
      <p:sp>
        <p:nvSpPr>
          <p:cNvPr id="309" name="Google Shape;309;p48"/>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lang="es"/>
              <a:t>Se abrirá el cuadro de diálogo Combinar archivos. De forma predeterminada, </a:t>
            </a:r>
            <a:endParaRPr/>
          </a:p>
          <a:p>
            <a:pPr marL="457200" lvl="0" indent="-311150" algn="l" rtl="0">
              <a:spcBef>
                <a:spcPts val="0"/>
              </a:spcBef>
              <a:spcAft>
                <a:spcPts val="0"/>
              </a:spcAft>
              <a:buSzPts val="1300"/>
              <a:buChar char="●"/>
            </a:pPr>
            <a:r>
              <a:rPr lang="es"/>
              <a:t>Power BI volverá a detectar el tipo de datos de forma predeterminada según las primeras 200 filas. </a:t>
            </a:r>
            <a:endParaRPr/>
          </a:p>
          <a:p>
            <a:pPr marL="457200" lvl="0" indent="-311150" algn="l" rtl="0">
              <a:spcBef>
                <a:spcPts val="0"/>
              </a:spcBef>
              <a:spcAft>
                <a:spcPts val="0"/>
              </a:spcAft>
              <a:buSzPts val="1300"/>
              <a:buChar char="●"/>
            </a:pPr>
            <a:r>
              <a:rPr lang="es"/>
              <a:t>Fíjese en que hay una opción para seleccionar varios delimitadores de archivo. </a:t>
            </a:r>
            <a:endParaRPr/>
          </a:p>
          <a:p>
            <a:pPr marL="457200" lvl="0" indent="-311150" algn="l" rtl="0">
              <a:spcBef>
                <a:spcPts val="0"/>
              </a:spcBef>
              <a:spcAft>
                <a:spcPts val="0"/>
              </a:spcAft>
              <a:buSzPts val="1300"/>
              <a:buChar char="●"/>
            </a:pPr>
            <a:r>
              <a:rPr lang="es"/>
              <a:t>El archivo con el que estamos trabajando está delimitado por comas, así que dejaremos seleccionada la opción Coma como Delimitador.</a:t>
            </a:r>
            <a:endParaRPr/>
          </a:p>
          <a:p>
            <a:pPr marL="457200" lvl="0" indent="-311150" algn="l" rtl="0">
              <a:spcBef>
                <a:spcPts val="0"/>
              </a:spcBef>
              <a:spcAft>
                <a:spcPts val="0"/>
              </a:spcAft>
              <a:buSzPts val="1300"/>
              <a:buChar char="●"/>
            </a:pPr>
            <a:r>
              <a:rPr lang="es"/>
              <a:t>También hay una opción para seleccionar cada archivo individual en la carpeta (por medio de la lista desplegable Archivo de ejemplo) para validar el formato de los archivos.</a:t>
            </a:r>
            <a:endParaRPr/>
          </a:p>
          <a:p>
            <a:pPr marL="0" lvl="0" indent="0" algn="l" rtl="0">
              <a:spcBef>
                <a:spcPts val="1200"/>
              </a:spcBef>
              <a:spcAft>
                <a:spcPts val="1200"/>
              </a:spcAft>
              <a:buNone/>
            </a:pP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Google Shape;314;p49"/>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315" name="Google Shape;315;p49"/>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316" name="Google Shape;316;p49"/>
          <p:cNvPicPr preferRelativeResize="0"/>
          <p:nvPr/>
        </p:nvPicPr>
        <p:blipFill>
          <a:blip r:embed="rId3">
            <a:alphaModFix/>
          </a:blip>
          <a:stretch>
            <a:fillRect/>
          </a:stretch>
        </p:blipFill>
        <p:spPr>
          <a:xfrm>
            <a:off x="552450" y="595313"/>
            <a:ext cx="8039100" cy="395287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p50"/>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s"/>
              <a:t>Editor de consultas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16"/>
          <p:cNvSpPr txBox="1">
            <a:spLocks noGrp="1"/>
          </p:cNvSpPr>
          <p:nvPr>
            <p:ph type="title"/>
          </p:nvPr>
        </p:nvSpPr>
        <p:spPr>
          <a:xfrm>
            <a:off x="729450" y="4804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Facciones en la guerra de Syria</a:t>
            </a:r>
            <a:endParaRPr/>
          </a:p>
        </p:txBody>
      </p:sp>
      <p:sp>
        <p:nvSpPr>
          <p:cNvPr id="108" name="Google Shape;108;p16"/>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109" name="Google Shape;109;p16"/>
          <p:cNvPicPr preferRelativeResize="0"/>
          <p:nvPr/>
        </p:nvPicPr>
        <p:blipFill>
          <a:blip r:embed="rId3">
            <a:alphaModFix/>
          </a:blip>
          <a:stretch>
            <a:fillRect/>
          </a:stretch>
        </p:blipFill>
        <p:spPr>
          <a:xfrm>
            <a:off x="1307377" y="1220225"/>
            <a:ext cx="6261276" cy="384605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51"/>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Editor de consultas</a:t>
            </a:r>
            <a:endParaRPr/>
          </a:p>
        </p:txBody>
      </p:sp>
      <p:sp>
        <p:nvSpPr>
          <p:cNvPr id="327" name="Google Shape;327;p51"/>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s"/>
              <a:t>Ahora estaremos en la ventana Editor de consultas con una nueva consulta denominada “InternationalSales”</a:t>
            </a:r>
            <a:endParaRPr/>
          </a:p>
          <a:p>
            <a:pPr marL="457200" lvl="0" indent="-311150" algn="l" rtl="0">
              <a:spcBef>
                <a:spcPts val="1200"/>
              </a:spcBef>
              <a:spcAft>
                <a:spcPts val="0"/>
              </a:spcAft>
              <a:buSzPts val="1300"/>
              <a:buChar char="●"/>
            </a:pPr>
            <a:r>
              <a:rPr lang="es"/>
              <a:t>Si no ve el panel Consultas a la izquierda, haga clic en el icono &gt; (mayor que) para expandirlo.</a:t>
            </a:r>
            <a:endParaRPr/>
          </a:p>
          <a:p>
            <a:pPr marL="457200" lvl="0" indent="-311150" algn="l" rtl="0">
              <a:spcBef>
                <a:spcPts val="0"/>
              </a:spcBef>
              <a:spcAft>
                <a:spcPts val="0"/>
              </a:spcAft>
              <a:buSzPts val="1300"/>
              <a:buChar char="●"/>
            </a:pPr>
            <a:r>
              <a:rPr lang="es"/>
              <a:t>Si no ve el panel Configuración de la consulta de la derecha (como el de la imagen), haga clic en Vista en la cinta de opciones y, después, en Configuración de la consulta para verlo.</a:t>
            </a:r>
            <a:endParaRPr/>
          </a:p>
          <a:p>
            <a:pPr marL="457200" lvl="0" indent="-311150" algn="l" rtl="0">
              <a:spcBef>
                <a:spcPts val="0"/>
              </a:spcBef>
              <a:spcAft>
                <a:spcPts val="0"/>
              </a:spcAft>
              <a:buSzPts val="1300"/>
              <a:buChar char="●"/>
            </a:pPr>
            <a:r>
              <a:rPr lang="es"/>
              <a:t>Haga clic en la consulta InternationalSales.</a:t>
            </a:r>
            <a:endParaRPr/>
          </a:p>
          <a:p>
            <a:pPr marL="0" lvl="0" indent="0" algn="l" rtl="0">
              <a:spcBef>
                <a:spcPts val="1200"/>
              </a:spcBef>
              <a:spcAft>
                <a:spcPts val="1200"/>
              </a:spcAft>
              <a:buNone/>
            </a:pPr>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2" name="Google Shape;332;p52"/>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333" name="Google Shape;333;p52"/>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334" name="Google Shape;334;p52"/>
          <p:cNvPicPr preferRelativeResize="0"/>
          <p:nvPr/>
        </p:nvPicPr>
        <p:blipFill>
          <a:blip r:embed="rId3">
            <a:alphaModFix/>
          </a:blip>
          <a:stretch>
            <a:fillRect/>
          </a:stretch>
        </p:blipFill>
        <p:spPr>
          <a:xfrm>
            <a:off x="0" y="198181"/>
            <a:ext cx="9144001" cy="4747137"/>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39" name="Google Shape;339;p53"/>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Cambiar tipo a zip	</a:t>
            </a:r>
            <a:endParaRPr/>
          </a:p>
        </p:txBody>
      </p:sp>
      <p:sp>
        <p:nvSpPr>
          <p:cNvPr id="340" name="Google Shape;340;p53"/>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lang="es" dirty="0"/>
              <a:t>Fíjese en que la columna Zip es de tipo Número entero. </a:t>
            </a:r>
            <a:endParaRPr dirty="0"/>
          </a:p>
          <a:p>
            <a:pPr marL="457200" lvl="0" indent="-311150" algn="l" rtl="0">
              <a:spcBef>
                <a:spcPts val="0"/>
              </a:spcBef>
              <a:spcAft>
                <a:spcPts val="0"/>
              </a:spcAft>
              <a:buSzPts val="1300"/>
              <a:buChar char="●"/>
            </a:pPr>
            <a:r>
              <a:rPr lang="es" dirty="0"/>
              <a:t>Tomando como base las primeras 200 filas, Power BI considera que la columna Zip consta de números enteros. </a:t>
            </a:r>
            <a:endParaRPr dirty="0"/>
          </a:p>
          <a:p>
            <a:pPr marL="457200" lvl="0" indent="-311150" algn="l" rtl="0">
              <a:spcBef>
                <a:spcPts val="0"/>
              </a:spcBef>
              <a:spcAft>
                <a:spcPts val="0"/>
              </a:spcAft>
              <a:buSzPts val="1300"/>
              <a:buChar char="●"/>
            </a:pPr>
            <a:r>
              <a:rPr lang="es" dirty="0"/>
              <a:t>Pero los códigos postales pueden ser alfanuméricos en algunos países o regiones o comenzar por cero. Si no cambiamos el tipo de datos, recibiremos un error cuando carguemos los datos por lo que vamos a cambiar la columna Zip al tipo de datos Texto.</a:t>
            </a:r>
            <a:endParaRPr dirty="0"/>
          </a:p>
          <a:p>
            <a:pPr marL="457200" lvl="0" indent="-311150" algn="l" rtl="0">
              <a:spcBef>
                <a:spcPts val="0"/>
              </a:spcBef>
              <a:spcAft>
                <a:spcPts val="0"/>
              </a:spcAft>
              <a:buSzPts val="1300"/>
              <a:buChar char="●"/>
            </a:pPr>
            <a:r>
              <a:rPr lang="es" dirty="0"/>
              <a:t>Resalte la columna Zip y cambie el Tipo de datos a Texto.</a:t>
            </a:r>
            <a:endParaRPr dirty="0"/>
          </a:p>
          <a:p>
            <a:pPr marL="457200" lvl="0" indent="-311150" algn="l" rtl="0">
              <a:spcBef>
                <a:spcPts val="0"/>
              </a:spcBef>
              <a:spcAft>
                <a:spcPts val="0"/>
              </a:spcAft>
              <a:buSzPts val="1300"/>
              <a:buChar char="●"/>
            </a:pPr>
            <a:r>
              <a:rPr lang="es" dirty="0"/>
              <a:t>Se abrirá el cuadro de diálogo Cambiar tipo de columna. Haga clic en el botón Reemplazar actual.</a:t>
            </a:r>
            <a:endParaRPr dirty="0"/>
          </a:p>
          <a:p>
            <a:pPr marL="0" lvl="0" indent="0" algn="l" rtl="0">
              <a:spcBef>
                <a:spcPts val="1200"/>
              </a:spcBef>
              <a:spcAft>
                <a:spcPts val="1200"/>
              </a:spcAft>
              <a:buNone/>
            </a:pPr>
            <a:endParaRPr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5" name="Google Shape;345;p5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346" name="Google Shape;346;p54"/>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347" name="Google Shape;347;p54"/>
          <p:cNvPicPr preferRelativeResize="0"/>
          <p:nvPr/>
        </p:nvPicPr>
        <p:blipFill>
          <a:blip r:embed="rId3">
            <a:alphaModFix/>
          </a:blip>
          <a:stretch>
            <a:fillRect/>
          </a:stretch>
        </p:blipFill>
        <p:spPr>
          <a:xfrm>
            <a:off x="0" y="812209"/>
            <a:ext cx="9143999" cy="3519083"/>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Google Shape;352;p5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Importación y tratamiento</a:t>
            </a:r>
            <a:endParaRPr/>
          </a:p>
        </p:txBody>
      </p:sp>
      <p:sp>
        <p:nvSpPr>
          <p:cNvPr id="353" name="Google Shape;353;p55"/>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lang="es" dirty="0"/>
              <a:t>En el panel Consultas, vea que se crea una carpeta Transformar archivo de InternationalSales, que contiene la función que sirve para cargar cada uno de los archivos que sirve para cargar los archivos. </a:t>
            </a:r>
            <a:endParaRPr dirty="0"/>
          </a:p>
          <a:p>
            <a:pPr marL="457200" lvl="0" indent="-311150" algn="l" rtl="0">
              <a:spcBef>
                <a:spcPts val="0"/>
              </a:spcBef>
              <a:spcAft>
                <a:spcPts val="0"/>
              </a:spcAft>
              <a:buSzPts val="1300"/>
              <a:buChar char="●"/>
            </a:pPr>
            <a:r>
              <a:rPr lang="es" dirty="0"/>
              <a:t>Si se comparan InternationalSales y la tabla sales, verá que InternationalSales contiene dos columnas nuevas, Source.Name y Country.</a:t>
            </a:r>
            <a:endParaRPr dirty="0"/>
          </a:p>
          <a:p>
            <a:pPr marL="457200" lvl="0" indent="-311150" algn="l" rtl="0">
              <a:spcBef>
                <a:spcPts val="0"/>
              </a:spcBef>
              <a:spcAft>
                <a:spcPts val="0"/>
              </a:spcAft>
              <a:buSzPts val="1300"/>
              <a:buChar char="●"/>
            </a:pPr>
            <a:r>
              <a:rPr lang="es" dirty="0"/>
              <a:t>Vea la siguiente imagen</a:t>
            </a:r>
            <a:endParaRPr dirty="0"/>
          </a:p>
          <a:p>
            <a:pPr marL="0" lvl="0" indent="0" algn="l" rtl="0">
              <a:spcBef>
                <a:spcPts val="1200"/>
              </a:spcBef>
              <a:spcAft>
                <a:spcPts val="0"/>
              </a:spcAft>
              <a:buNone/>
            </a:pPr>
            <a:endParaRPr dirty="0"/>
          </a:p>
          <a:p>
            <a:pPr marL="0" lvl="0" indent="0" algn="l" rtl="0">
              <a:spcBef>
                <a:spcPts val="1200"/>
              </a:spcBef>
              <a:spcAft>
                <a:spcPts val="1200"/>
              </a:spcAft>
              <a:buNone/>
            </a:pPr>
            <a:endParaRPr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358" name="Google Shape;358;p56"/>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359" name="Google Shape;359;p56"/>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360" name="Google Shape;360;p56"/>
          <p:cNvPicPr preferRelativeResize="0"/>
          <p:nvPr/>
        </p:nvPicPr>
        <p:blipFill>
          <a:blip r:embed="rId3">
            <a:alphaModFix/>
          </a:blip>
          <a:stretch>
            <a:fillRect/>
          </a:stretch>
        </p:blipFill>
        <p:spPr>
          <a:xfrm>
            <a:off x="0" y="817595"/>
            <a:ext cx="9144000" cy="350831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57"/>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Eliminación de columna</a:t>
            </a:r>
            <a:endParaRPr/>
          </a:p>
        </p:txBody>
      </p:sp>
      <p:sp>
        <p:nvSpPr>
          <p:cNvPr id="366" name="Google Shape;366;p57"/>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lang="es"/>
              <a:t>Podemos prescindir de la columna Source.Name. </a:t>
            </a:r>
            <a:endParaRPr/>
          </a:p>
          <a:p>
            <a:pPr marL="457200" lvl="0" indent="-311150" algn="l" rtl="0">
              <a:spcBef>
                <a:spcPts val="0"/>
              </a:spcBef>
              <a:spcAft>
                <a:spcPts val="0"/>
              </a:spcAft>
              <a:buSzPts val="1300"/>
              <a:buChar char="●"/>
            </a:pPr>
            <a:r>
              <a:rPr lang="es"/>
              <a:t>Haga clic en la columna Source.Name y desde la cinta de opciones, haga clic en Inicio, en Quitar columnas, y, de nuevo, en Quitar columnas.</a:t>
            </a:r>
            <a:endParaRPr/>
          </a:p>
          <a:p>
            <a:pPr marL="0" lvl="0" indent="0" algn="l" rtl="0">
              <a:spcBef>
                <a:spcPts val="1200"/>
              </a:spcBef>
              <a:spcAft>
                <a:spcPts val="1200"/>
              </a:spcAft>
              <a:buNone/>
            </a:pPr>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Google Shape;371;p58"/>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372" name="Google Shape;372;p58"/>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373" name="Google Shape;373;p58"/>
          <p:cNvPicPr preferRelativeResize="0"/>
          <p:nvPr/>
        </p:nvPicPr>
        <p:blipFill>
          <a:blip r:embed="rId3">
            <a:alphaModFix/>
          </a:blip>
          <a:stretch>
            <a:fillRect/>
          </a:stretch>
        </p:blipFill>
        <p:spPr>
          <a:xfrm>
            <a:off x="91274" y="0"/>
            <a:ext cx="8961451" cy="514350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8" name="Google Shape;378;p59"/>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Datos</a:t>
            </a:r>
            <a:endParaRPr/>
          </a:p>
        </p:txBody>
      </p:sp>
      <p:sp>
        <p:nvSpPr>
          <p:cNvPr id="379" name="Google Shape;379;p59"/>
          <p:cNvSpPr txBox="1">
            <a:spLocks noGrp="1"/>
          </p:cNvSpPr>
          <p:nvPr>
            <p:ph type="body" idx="1"/>
          </p:nvPr>
        </p:nvSpPr>
        <p:spPr>
          <a:xfrm>
            <a:off x="729450" y="2078875"/>
            <a:ext cx="2925300" cy="2894400"/>
          </a:xfrm>
          <a:prstGeom prst="rect">
            <a:avLst/>
          </a:prstGeom>
        </p:spPr>
        <p:txBody>
          <a:bodyPr spcFirstLastPara="1" wrap="square" lIns="91425" tIns="91425" rIns="91425" bIns="91425" anchor="t" anchorCtr="0">
            <a:normAutofit lnSpcReduction="10000"/>
          </a:bodyPr>
          <a:lstStyle/>
          <a:p>
            <a:pPr marL="457200" lvl="0" indent="-311150" algn="l" rtl="0">
              <a:spcBef>
                <a:spcPts val="0"/>
              </a:spcBef>
              <a:spcAft>
                <a:spcPts val="0"/>
              </a:spcAft>
              <a:buSzPts val="1300"/>
              <a:buChar char="●"/>
            </a:pPr>
            <a:r>
              <a:rPr lang="es"/>
              <a:t> A continuación, haga clic en el menú desplegable junto a la columna Country para ver los valores únicos. </a:t>
            </a:r>
            <a:endParaRPr/>
          </a:p>
          <a:p>
            <a:pPr marL="457200" lvl="0" indent="-311150" algn="l" rtl="0">
              <a:spcBef>
                <a:spcPts val="0"/>
              </a:spcBef>
              <a:spcAft>
                <a:spcPts val="0"/>
              </a:spcAft>
              <a:buSzPts val="1300"/>
              <a:buChar char="●"/>
            </a:pPr>
            <a:r>
              <a:rPr lang="es"/>
              <a:t>Solo verá Australia, como se aprecia en la imagen. De forma predeterminada, Power BI solo carga las 1000 primeras filas. Haga clic en Cargar más' para validar que hemos incluido datos de distintos países.</a:t>
            </a:r>
            <a:endParaRPr/>
          </a:p>
          <a:p>
            <a:pPr marL="457200" lvl="0" indent="-311150" algn="l" rtl="0">
              <a:spcBef>
                <a:spcPts val="0"/>
              </a:spcBef>
              <a:spcAft>
                <a:spcPts val="0"/>
              </a:spcAft>
              <a:buSzPts val="1300"/>
              <a:buChar char="●"/>
            </a:pPr>
            <a:r>
              <a:rPr lang="es"/>
              <a:t>Veremos más países</a:t>
            </a:r>
            <a:endParaRPr/>
          </a:p>
        </p:txBody>
      </p:sp>
      <p:pic>
        <p:nvPicPr>
          <p:cNvPr id="380" name="Google Shape;380;p59"/>
          <p:cNvPicPr preferRelativeResize="0"/>
          <p:nvPr/>
        </p:nvPicPr>
        <p:blipFill>
          <a:blip r:embed="rId3">
            <a:alphaModFix/>
          </a:blip>
          <a:stretch>
            <a:fillRect/>
          </a:stretch>
        </p:blipFill>
        <p:spPr>
          <a:xfrm>
            <a:off x="3875011" y="0"/>
            <a:ext cx="5005728" cy="5143501"/>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Google Shape;385;p60"/>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Datos</a:t>
            </a:r>
            <a:endParaRPr/>
          </a:p>
        </p:txBody>
      </p:sp>
      <p:pic>
        <p:nvPicPr>
          <p:cNvPr id="386" name="Google Shape;386;p60"/>
          <p:cNvPicPr preferRelativeResize="0"/>
          <p:nvPr/>
        </p:nvPicPr>
        <p:blipFill>
          <a:blip r:embed="rId3">
            <a:alphaModFix/>
          </a:blip>
          <a:stretch>
            <a:fillRect/>
          </a:stretch>
        </p:blipFill>
        <p:spPr>
          <a:xfrm>
            <a:off x="2827275" y="121450"/>
            <a:ext cx="3980550" cy="49006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17"/>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dirty="0"/>
              <a:t>¿Qué es la visualización?</a:t>
            </a:r>
            <a:endParaRPr dirty="0"/>
          </a:p>
        </p:txBody>
      </p:sp>
      <p:sp>
        <p:nvSpPr>
          <p:cNvPr id="115" name="Google Shape;115;p17"/>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lang="es" dirty="0"/>
              <a:t>La visualización de datos es la representación gráfica de los datos.</a:t>
            </a:r>
            <a:endParaRPr dirty="0"/>
          </a:p>
          <a:p>
            <a:pPr marL="457200" lvl="0" indent="-311150" algn="l" rtl="0">
              <a:spcBef>
                <a:spcPts val="0"/>
              </a:spcBef>
              <a:spcAft>
                <a:spcPts val="0"/>
              </a:spcAft>
              <a:buSzPts val="1300"/>
              <a:buChar char="●"/>
            </a:pPr>
            <a:r>
              <a:rPr lang="es" dirty="0"/>
              <a:t>Implica producir imágenes que comuniquen las relaciones entre los datos representados.</a:t>
            </a:r>
          </a:p>
          <a:p>
            <a:pPr marL="457200" lvl="0" indent="-311150" algn="l" rtl="0">
              <a:spcBef>
                <a:spcPts val="0"/>
              </a:spcBef>
              <a:spcAft>
                <a:spcPts val="0"/>
              </a:spcAft>
              <a:buSzPts val="1300"/>
              <a:buChar char="●"/>
            </a:pPr>
            <a:r>
              <a:rPr lang="es" dirty="0"/>
              <a:t>La visualización de datos es la práctica de traducir la información a un contexto visual, como un mapa o un gráfico, para que los datos sean más fáciles para el cerebro humano para comprender y extraer ideas.</a:t>
            </a:r>
          </a:p>
          <a:p>
            <a:pPr marL="457200" lvl="0" indent="-311150" algn="l" rtl="0">
              <a:spcBef>
                <a:spcPts val="0"/>
              </a:spcBef>
              <a:spcAft>
                <a:spcPts val="0"/>
              </a:spcAft>
              <a:buSzPts val="1300"/>
              <a:buChar char="●"/>
            </a:pPr>
            <a:r>
              <a:rPr lang="es" dirty="0"/>
              <a:t>El objetivo principal de visualización de datos es facilitar la identificación de patrones, tendencias y valores atípicos en grandes conjuntos de datos.</a:t>
            </a:r>
            <a:endParaRPr dirty="0"/>
          </a:p>
          <a:p>
            <a:pPr marL="457200" lvl="0" indent="-311150" algn="l" rtl="0">
              <a:spcBef>
                <a:spcPts val="0"/>
              </a:spcBef>
              <a:spcAft>
                <a:spcPts val="0"/>
              </a:spcAft>
              <a:buSzPts val="1300"/>
              <a:buChar char="●"/>
            </a:pPr>
            <a:endParaRPr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391" name="Google Shape;391;p61"/>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s"/>
              <a:t>Preparación de los datos</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Google Shape;396;p62"/>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Preparación de datos</a:t>
            </a:r>
            <a:endParaRPr/>
          </a:p>
        </p:txBody>
      </p:sp>
      <p:sp>
        <p:nvSpPr>
          <p:cNvPr id="397" name="Google Shape;397;p62"/>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lang="es"/>
              <a:t>Al transformar los datos, cambiando los nombres de las tablas, actualizando los tipos de datos y anexando las tablas unas a otras, se garantiza que los datos van a estar listos para usarse en informes.</a:t>
            </a:r>
            <a:endParaRPr/>
          </a:p>
          <a:p>
            <a:pPr marL="457200" lvl="0" indent="-311150" algn="l" rtl="0">
              <a:spcBef>
                <a:spcPts val="0"/>
              </a:spcBef>
              <a:spcAft>
                <a:spcPts val="0"/>
              </a:spcAft>
              <a:buSzPts val="1300"/>
              <a:buChar char="●"/>
            </a:pPr>
            <a:r>
              <a:rPr lang="es"/>
              <a:t>Algunas veces, esto conllevará limpiar los datos para que se puedan combinar conjuntos de datos similares, mientras que, en otras, cambiaremos el nombre de los grupos de datos para que los usuarios finales los puedan identificar mejor y sea más fácil elaborar informes.</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63"/>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s"/>
              <a:t>Cambiar nombres a las tablas</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406"/>
        <p:cNvGrpSpPr/>
        <p:nvPr/>
      </p:nvGrpSpPr>
      <p:grpSpPr>
        <a:xfrm>
          <a:off x="0" y="0"/>
          <a:ext cx="0" cy="0"/>
          <a:chOff x="0" y="0"/>
          <a:chExt cx="0" cy="0"/>
        </a:xfrm>
      </p:grpSpPr>
      <p:sp>
        <p:nvSpPr>
          <p:cNvPr id="407" name="Google Shape;407;p6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Cambiar las tablas de nombre</a:t>
            </a:r>
            <a:endParaRPr/>
          </a:p>
        </p:txBody>
      </p:sp>
      <p:sp>
        <p:nvSpPr>
          <p:cNvPr id="408" name="Google Shape;408;p64"/>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lang="es" dirty="0"/>
              <a:t>OJO: Si la barra de fórmulas está deshabilitada, se puede habilitar desde la cinta de opciones Vista.</a:t>
            </a:r>
            <a:endParaRPr dirty="0"/>
          </a:p>
          <a:p>
            <a:pPr marL="457200" lvl="0" indent="-311150" algn="l" rtl="0">
              <a:spcBef>
                <a:spcPts val="0"/>
              </a:spcBef>
              <a:spcAft>
                <a:spcPts val="0"/>
              </a:spcAft>
              <a:buSzPts val="1300"/>
              <a:buChar char="●"/>
            </a:pPr>
            <a:r>
              <a:rPr lang="es" dirty="0"/>
              <a:t>Así, podremos ver el código "M" generado por cada clic que se haga en las cintas de opciones.</a:t>
            </a:r>
            <a:endParaRPr dirty="0"/>
          </a:p>
          <a:p>
            <a:pPr marL="457200" lvl="0" indent="-311150" algn="l" rtl="0">
              <a:spcBef>
                <a:spcPts val="0"/>
              </a:spcBef>
              <a:spcAft>
                <a:spcPts val="0"/>
              </a:spcAft>
              <a:buSzPts val="1300"/>
              <a:buChar char="●"/>
            </a:pPr>
            <a:r>
              <a:rPr lang="es" dirty="0"/>
              <a:t>Haga clic en las opciones que aparecen en la cinta de opciones: Inicio, Transformar, Agregar columna y Vista, para revisar las distintas características disponibles:</a:t>
            </a:r>
            <a:endParaRPr dirty="0"/>
          </a:p>
          <a:p>
            <a:pPr marL="914400" lvl="1" indent="-298450" algn="l" rtl="0">
              <a:spcBef>
                <a:spcPts val="0"/>
              </a:spcBef>
              <a:spcAft>
                <a:spcPts val="0"/>
              </a:spcAft>
              <a:buSzPts val="1100"/>
              <a:buChar char="○"/>
            </a:pPr>
            <a:r>
              <a:rPr lang="es" dirty="0"/>
              <a:t>En el panel Consultas, minimice la carpeta Transformar archivo de InternationalSales.</a:t>
            </a:r>
            <a:endParaRPr dirty="0"/>
          </a:p>
          <a:p>
            <a:pPr marL="914400" lvl="1" indent="-298450" algn="l" rtl="0">
              <a:spcBef>
                <a:spcPts val="0"/>
              </a:spcBef>
              <a:spcAft>
                <a:spcPts val="0"/>
              </a:spcAft>
              <a:buSzPts val="1100"/>
              <a:buChar char="○"/>
            </a:pPr>
            <a:r>
              <a:rPr lang="es" dirty="0"/>
              <a:t>Haga clic en cada nombre de consulta en la sección Otras consultas.</a:t>
            </a:r>
            <a:endParaRPr dirty="0"/>
          </a:p>
          <a:p>
            <a:pPr marL="457200" lvl="0" indent="-311150" algn="l" rtl="0">
              <a:spcBef>
                <a:spcPts val="0"/>
              </a:spcBef>
              <a:spcAft>
                <a:spcPts val="0"/>
              </a:spcAft>
              <a:buSzPts val="1300"/>
              <a:buChar char="●"/>
            </a:pPr>
            <a:r>
              <a:rPr lang="es" dirty="0"/>
              <a:t>OJO: Se recomienda proporcionar nombres descriptivos a las columnas y consultas. </a:t>
            </a:r>
            <a:endParaRPr dirty="0"/>
          </a:p>
          <a:p>
            <a:pPr marL="0" lvl="0" indent="0" algn="l" rtl="0">
              <a:spcBef>
                <a:spcPts val="1200"/>
              </a:spcBef>
              <a:spcAft>
                <a:spcPts val="1200"/>
              </a:spcAft>
              <a:buNone/>
            </a:pPr>
            <a:endParaRPr dirty="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sp>
        <p:nvSpPr>
          <p:cNvPr id="413" name="Google Shape;413;p6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414" name="Google Shape;414;p65"/>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415" name="Google Shape;415;p65"/>
          <p:cNvPicPr preferRelativeResize="0"/>
          <p:nvPr/>
        </p:nvPicPr>
        <p:blipFill>
          <a:blip r:embed="rId3">
            <a:alphaModFix/>
          </a:blip>
          <a:stretch>
            <a:fillRect/>
          </a:stretch>
        </p:blipFill>
        <p:spPr>
          <a:xfrm>
            <a:off x="0" y="1223774"/>
            <a:ext cx="9144000" cy="2695951"/>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20" name="Google Shape;420;p66"/>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Configuración</a:t>
            </a:r>
            <a:endParaRPr/>
          </a:p>
        </p:txBody>
      </p:sp>
      <p:sp>
        <p:nvSpPr>
          <p:cNvPr id="421" name="Google Shape;421;p66"/>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s"/>
              <a:t>Vaya a Configuración de la consulta y luego en la sección Propiedades para cambiar el nombre de las consultas como se muestra a continuación:</a:t>
            </a:r>
            <a:endParaRPr/>
          </a:p>
        </p:txBody>
      </p:sp>
      <p:graphicFrame>
        <p:nvGraphicFramePr>
          <p:cNvPr id="422" name="Google Shape;422;p66"/>
          <p:cNvGraphicFramePr/>
          <p:nvPr>
            <p:extLst>
              <p:ext uri="{D42A27DB-BD31-4B8C-83A1-F6EECF244321}">
                <p14:modId xmlns:p14="http://schemas.microsoft.com/office/powerpoint/2010/main" val="652442169"/>
              </p:ext>
            </p:extLst>
          </p:nvPr>
        </p:nvGraphicFramePr>
        <p:xfrm>
          <a:off x="907725" y="2659875"/>
          <a:ext cx="7239000" cy="2205260"/>
        </p:xfrm>
        <a:graphic>
          <a:graphicData uri="http://schemas.openxmlformats.org/drawingml/2006/table">
            <a:tbl>
              <a:tblPr>
                <a:noFill/>
                <a:tableStyleId>{1FA3D1B2-3B02-41A9-A778-E331A2399FCF}</a:tableStyleId>
              </a:tblPr>
              <a:tblGrid>
                <a:gridCol w="3619500">
                  <a:extLst>
                    <a:ext uri="{9D8B030D-6E8A-4147-A177-3AD203B41FA5}">
                      <a16:colId xmlns:a16="http://schemas.microsoft.com/office/drawing/2014/main" val="20000"/>
                    </a:ext>
                  </a:extLst>
                </a:gridCol>
                <a:gridCol w="3619500">
                  <a:extLst>
                    <a:ext uri="{9D8B030D-6E8A-4147-A177-3AD203B41FA5}">
                      <a16:colId xmlns:a16="http://schemas.microsoft.com/office/drawing/2014/main" val="20001"/>
                    </a:ext>
                  </a:extLst>
                </a:gridCol>
              </a:tblGrid>
              <a:tr h="345900">
                <a:tc>
                  <a:txBody>
                    <a:bodyPr/>
                    <a:lstStyle/>
                    <a:p>
                      <a:pPr marL="0" lvl="0" indent="0" algn="l" rtl="0">
                        <a:spcBef>
                          <a:spcPts val="0"/>
                        </a:spcBef>
                        <a:spcAft>
                          <a:spcPts val="0"/>
                        </a:spcAft>
                        <a:buNone/>
                      </a:pPr>
                      <a:r>
                        <a:rPr lang="es" sz="1200" b="1"/>
                        <a:t>Nombre inicial </a:t>
                      </a:r>
                      <a:endParaRPr sz="1200" b="1"/>
                    </a:p>
                  </a:txBody>
                  <a:tcPr marL="91425" marR="91425" marT="91425" marB="91425"/>
                </a:tc>
                <a:tc>
                  <a:txBody>
                    <a:bodyPr/>
                    <a:lstStyle/>
                    <a:p>
                      <a:pPr marL="0" lvl="0" indent="0" algn="l" rtl="0">
                        <a:spcBef>
                          <a:spcPts val="0"/>
                        </a:spcBef>
                        <a:spcAft>
                          <a:spcPts val="0"/>
                        </a:spcAft>
                        <a:buNone/>
                      </a:pPr>
                      <a:r>
                        <a:rPr lang="es" sz="1200" b="1"/>
                        <a:t>Nombre final</a:t>
                      </a:r>
                      <a:endParaRPr sz="1200" b="1"/>
                    </a:p>
                  </a:txBody>
                  <a:tcPr marL="91425" marR="91425" marT="91425" marB="91425"/>
                </a:tc>
                <a:extLst>
                  <a:ext uri="{0D108BD9-81ED-4DB2-BD59-A6C34878D82A}">
                    <a16:rowId xmlns:a16="http://schemas.microsoft.com/office/drawing/2014/main" val="10000"/>
                  </a:ext>
                </a:extLst>
              </a:tr>
              <a:tr h="345900">
                <a:tc>
                  <a:txBody>
                    <a:bodyPr/>
                    <a:lstStyle/>
                    <a:p>
                      <a:pPr marL="0" lvl="0" indent="0" algn="l" rtl="0">
                        <a:spcBef>
                          <a:spcPts val="0"/>
                        </a:spcBef>
                        <a:spcAft>
                          <a:spcPts val="0"/>
                        </a:spcAft>
                        <a:buNone/>
                      </a:pPr>
                      <a:r>
                        <a:rPr lang="es" sz="1200" dirty="0"/>
                        <a:t>sales </a:t>
                      </a:r>
                      <a:endParaRPr sz="1200" dirty="0"/>
                    </a:p>
                  </a:txBody>
                  <a:tcPr marL="91425" marR="91425" marT="91425" marB="91425"/>
                </a:tc>
                <a:tc>
                  <a:txBody>
                    <a:bodyPr/>
                    <a:lstStyle/>
                    <a:p>
                      <a:pPr marL="0" lvl="0" indent="0" algn="l" rtl="0">
                        <a:spcBef>
                          <a:spcPts val="0"/>
                        </a:spcBef>
                        <a:spcAft>
                          <a:spcPts val="0"/>
                        </a:spcAft>
                        <a:buNone/>
                      </a:pPr>
                      <a:r>
                        <a:rPr lang="es" sz="1200" dirty="0"/>
                        <a:t>Sales </a:t>
                      </a:r>
                      <a:endParaRPr sz="1200" dirty="0"/>
                    </a:p>
                  </a:txBody>
                  <a:tcPr marL="91425" marR="91425" marT="91425" marB="91425"/>
                </a:tc>
                <a:extLst>
                  <a:ext uri="{0D108BD9-81ED-4DB2-BD59-A6C34878D82A}">
                    <a16:rowId xmlns:a16="http://schemas.microsoft.com/office/drawing/2014/main" val="10001"/>
                  </a:ext>
                </a:extLst>
              </a:tr>
              <a:tr h="372815">
                <a:tc>
                  <a:txBody>
                    <a:bodyPr/>
                    <a:lstStyle/>
                    <a:p>
                      <a:pPr marL="0" lvl="0" indent="0" algn="l" rtl="0">
                        <a:spcBef>
                          <a:spcPts val="0"/>
                        </a:spcBef>
                        <a:spcAft>
                          <a:spcPts val="0"/>
                        </a:spcAft>
                        <a:buNone/>
                      </a:pPr>
                      <a:r>
                        <a:rPr lang="es" sz="1200" dirty="0"/>
                        <a:t>Product_Table </a:t>
                      </a:r>
                      <a:endParaRPr sz="1200" dirty="0"/>
                    </a:p>
                  </a:txBody>
                  <a:tcPr marL="91425" marR="91425" marT="91425" marB="91425"/>
                </a:tc>
                <a:tc>
                  <a:txBody>
                    <a:bodyPr/>
                    <a:lstStyle/>
                    <a:p>
                      <a:pPr marL="0" lvl="0" indent="0" algn="l" rtl="0">
                        <a:spcBef>
                          <a:spcPts val="0"/>
                        </a:spcBef>
                        <a:spcAft>
                          <a:spcPts val="0"/>
                        </a:spcAft>
                        <a:buNone/>
                      </a:pPr>
                      <a:r>
                        <a:rPr lang="es" sz="1200" dirty="0"/>
                        <a:t>Product </a:t>
                      </a:r>
                      <a:endParaRPr sz="1200" dirty="0"/>
                    </a:p>
                  </a:txBody>
                  <a:tcPr marL="91425" marR="91425" marT="91425" marB="91425"/>
                </a:tc>
                <a:extLst>
                  <a:ext uri="{0D108BD9-81ED-4DB2-BD59-A6C34878D82A}">
                    <a16:rowId xmlns:a16="http://schemas.microsoft.com/office/drawing/2014/main" val="10002"/>
                  </a:ext>
                </a:extLst>
              </a:tr>
              <a:tr h="345900">
                <a:tc>
                  <a:txBody>
                    <a:bodyPr/>
                    <a:lstStyle/>
                    <a:p>
                      <a:pPr marL="0" lvl="0" indent="0" algn="l" rtl="0">
                        <a:spcBef>
                          <a:spcPts val="0"/>
                        </a:spcBef>
                        <a:spcAft>
                          <a:spcPts val="0"/>
                        </a:spcAft>
                        <a:buNone/>
                      </a:pPr>
                      <a:r>
                        <a:rPr lang="es" sz="1200" dirty="0"/>
                        <a:t>geo </a:t>
                      </a:r>
                      <a:endParaRPr sz="1200" dirty="0"/>
                    </a:p>
                  </a:txBody>
                  <a:tcPr marL="91425" marR="91425" marT="91425" marB="91425"/>
                </a:tc>
                <a:tc>
                  <a:txBody>
                    <a:bodyPr/>
                    <a:lstStyle/>
                    <a:p>
                      <a:pPr marL="0" lvl="0" indent="0" algn="l" rtl="0">
                        <a:spcBef>
                          <a:spcPts val="0"/>
                        </a:spcBef>
                        <a:spcAft>
                          <a:spcPts val="0"/>
                        </a:spcAft>
                        <a:buNone/>
                      </a:pPr>
                      <a:r>
                        <a:rPr lang="es" sz="1200" dirty="0"/>
                        <a:t>Geography </a:t>
                      </a:r>
                      <a:endParaRPr sz="1200" dirty="0"/>
                    </a:p>
                  </a:txBody>
                  <a:tcPr marL="91425" marR="91425" marT="91425" marB="91425"/>
                </a:tc>
                <a:extLst>
                  <a:ext uri="{0D108BD9-81ED-4DB2-BD59-A6C34878D82A}">
                    <a16:rowId xmlns:a16="http://schemas.microsoft.com/office/drawing/2014/main" val="10003"/>
                  </a:ext>
                </a:extLst>
              </a:tr>
              <a:tr h="345400">
                <a:tc>
                  <a:txBody>
                    <a:bodyPr/>
                    <a:lstStyle/>
                    <a:p>
                      <a:pPr marL="0" lvl="0" indent="0" algn="l" rtl="0">
                        <a:spcBef>
                          <a:spcPts val="0"/>
                        </a:spcBef>
                        <a:spcAft>
                          <a:spcPts val="0"/>
                        </a:spcAft>
                        <a:buNone/>
                      </a:pPr>
                      <a:r>
                        <a:rPr lang="es" sz="1200" dirty="0"/>
                        <a:t>manufacturer </a:t>
                      </a:r>
                      <a:endParaRPr sz="1200" dirty="0"/>
                    </a:p>
                  </a:txBody>
                  <a:tcPr marL="91425" marR="91425" marT="91425" marB="91425"/>
                </a:tc>
                <a:tc>
                  <a:txBody>
                    <a:bodyPr/>
                    <a:lstStyle/>
                    <a:p>
                      <a:pPr marL="0" lvl="0" indent="0" algn="l" rtl="0">
                        <a:spcBef>
                          <a:spcPts val="0"/>
                        </a:spcBef>
                        <a:spcAft>
                          <a:spcPts val="0"/>
                        </a:spcAft>
                        <a:buNone/>
                      </a:pPr>
                      <a:r>
                        <a:rPr lang="es" sz="1200" dirty="0"/>
                        <a:t>Manufacturer </a:t>
                      </a:r>
                      <a:endParaRPr sz="1200" dirty="0"/>
                    </a:p>
                  </a:txBody>
                  <a:tcPr marL="91425" marR="91425" marT="91425" marB="91425"/>
                </a:tc>
                <a:extLst>
                  <a:ext uri="{0D108BD9-81ED-4DB2-BD59-A6C34878D82A}">
                    <a16:rowId xmlns:a16="http://schemas.microsoft.com/office/drawing/2014/main" val="10004"/>
                  </a:ext>
                </a:extLst>
              </a:tr>
              <a:tr h="369525">
                <a:tc>
                  <a:txBody>
                    <a:bodyPr/>
                    <a:lstStyle/>
                    <a:p>
                      <a:pPr marL="0" lvl="0" indent="0" algn="l" rtl="0">
                        <a:spcBef>
                          <a:spcPts val="0"/>
                        </a:spcBef>
                        <a:spcAft>
                          <a:spcPts val="0"/>
                        </a:spcAft>
                        <a:buNone/>
                      </a:pPr>
                      <a:r>
                        <a:rPr lang="es" sz="1200" dirty="0"/>
                        <a:t>InternationalSales</a:t>
                      </a:r>
                      <a:endParaRPr sz="1200" dirty="0"/>
                    </a:p>
                  </a:txBody>
                  <a:tcPr marL="91425" marR="91425" marT="91425" marB="91425"/>
                </a:tc>
                <a:tc>
                  <a:txBody>
                    <a:bodyPr/>
                    <a:lstStyle/>
                    <a:p>
                      <a:pPr marL="0" lvl="0" indent="0" algn="l" rtl="0">
                        <a:spcBef>
                          <a:spcPts val="0"/>
                        </a:spcBef>
                        <a:spcAft>
                          <a:spcPts val="0"/>
                        </a:spcAft>
                        <a:buNone/>
                      </a:pPr>
                      <a:r>
                        <a:rPr lang="es" sz="1200" dirty="0"/>
                        <a:t>International Sales</a:t>
                      </a:r>
                      <a:endParaRPr sz="1200" dirty="0"/>
                    </a:p>
                  </a:txBody>
                  <a:tcPr marL="91425" marR="91425" marT="91425" marB="91425"/>
                </a:tc>
                <a:extLst>
                  <a:ext uri="{0D108BD9-81ED-4DB2-BD59-A6C34878D82A}">
                    <a16:rowId xmlns:a16="http://schemas.microsoft.com/office/drawing/2014/main" val="10005"/>
                  </a:ext>
                </a:extLst>
              </a:tr>
            </a:tbl>
          </a:graphicData>
        </a:graphic>
      </p:graphicFrame>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427" name="Google Shape;427;p67"/>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s"/>
              <a:t>Rellenos de valores vacíos</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431"/>
        <p:cNvGrpSpPr/>
        <p:nvPr/>
      </p:nvGrpSpPr>
      <p:grpSpPr>
        <a:xfrm>
          <a:off x="0" y="0"/>
          <a:ext cx="0" cy="0"/>
          <a:chOff x="0" y="0"/>
          <a:chExt cx="0" cy="0"/>
        </a:xfrm>
      </p:grpSpPr>
      <p:sp>
        <p:nvSpPr>
          <p:cNvPr id="432" name="Google Shape;432;p68"/>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Valores vacíos</a:t>
            </a:r>
            <a:endParaRPr/>
          </a:p>
        </p:txBody>
      </p:sp>
      <p:sp>
        <p:nvSpPr>
          <p:cNvPr id="433" name="Google Shape;433;p68"/>
          <p:cNvSpPr txBox="1">
            <a:spLocks noGrp="1"/>
          </p:cNvSpPr>
          <p:nvPr>
            <p:ph type="body" idx="1"/>
          </p:nvPr>
        </p:nvSpPr>
        <p:spPr>
          <a:xfrm>
            <a:off x="729450" y="2078875"/>
            <a:ext cx="7688700" cy="3064500"/>
          </a:xfrm>
          <a:prstGeom prst="rect">
            <a:avLst/>
          </a:prstGeom>
        </p:spPr>
        <p:txBody>
          <a:bodyPr spcFirstLastPara="1" wrap="square" lIns="91425" tIns="91425" rIns="91425" bIns="91425" anchor="t" anchorCtr="0">
            <a:normAutofit/>
          </a:bodyPr>
          <a:lstStyle/>
          <a:p>
            <a:pPr marL="457200" lvl="0" indent="-317500" algn="l" rtl="0">
              <a:spcBef>
                <a:spcPts val="0"/>
              </a:spcBef>
              <a:spcAft>
                <a:spcPts val="0"/>
              </a:spcAft>
              <a:buSzPts val="1400"/>
              <a:buChar char="●"/>
            </a:pPr>
            <a:r>
              <a:rPr lang="es" sz="1400"/>
              <a:t>En nuestro escenario, algunos de los datos no tienen el formato correcto. </a:t>
            </a:r>
            <a:endParaRPr sz="1400"/>
          </a:p>
          <a:p>
            <a:pPr marL="457200" lvl="0" indent="-317500" algn="l" rtl="0">
              <a:spcBef>
                <a:spcPts val="0"/>
              </a:spcBef>
              <a:spcAft>
                <a:spcPts val="0"/>
              </a:spcAft>
              <a:buSzPts val="1400"/>
              <a:buChar char="●"/>
            </a:pPr>
            <a:r>
              <a:rPr lang="es" sz="1400"/>
              <a:t>Power BI ofrece amplias funcionalidades de transformación con las que limpiar y preparar los datos para satisfacer sus necesidades. </a:t>
            </a:r>
            <a:endParaRPr sz="1400"/>
          </a:p>
          <a:p>
            <a:pPr marL="457200" lvl="0" indent="-317500" algn="l" rtl="0">
              <a:spcBef>
                <a:spcPts val="0"/>
              </a:spcBef>
              <a:spcAft>
                <a:spcPts val="0"/>
              </a:spcAft>
              <a:buSzPts val="1400"/>
              <a:buChar char="●"/>
            </a:pPr>
            <a:r>
              <a:rPr lang="es" sz="1400"/>
              <a:t>Comencemos por la consulta Product. </a:t>
            </a:r>
            <a:endParaRPr sz="1400"/>
          </a:p>
          <a:p>
            <a:pPr marL="457200" lvl="0" indent="-317500" algn="l" rtl="0">
              <a:spcBef>
                <a:spcPts val="0"/>
              </a:spcBef>
              <a:spcAft>
                <a:spcPts val="0"/>
              </a:spcAft>
              <a:buSzPts val="1400"/>
              <a:buChar char="●"/>
            </a:pPr>
            <a:r>
              <a:rPr lang="es" sz="1400"/>
              <a:t>Observe que la columna Category tiene una gran cantidad de valores null. </a:t>
            </a:r>
            <a:endParaRPr sz="1400"/>
          </a:p>
          <a:p>
            <a:pPr marL="457200" lvl="0" indent="-317500" algn="l" rtl="0">
              <a:spcBef>
                <a:spcPts val="0"/>
              </a:spcBef>
              <a:spcAft>
                <a:spcPts val="0"/>
              </a:spcAft>
              <a:buSzPts val="1400"/>
              <a:buChar char="●"/>
            </a:pPr>
            <a:r>
              <a:rPr lang="es" sz="1400"/>
              <a:t>Mantenga el puntero sobre la barra de color verde o gris (conocida como la barra de calidad) debajo del encabezado de columna. </a:t>
            </a:r>
            <a:endParaRPr sz="1400"/>
          </a:p>
          <a:p>
            <a:pPr marL="457200" lvl="0" indent="-317500" algn="l" rtl="0">
              <a:spcBef>
                <a:spcPts val="0"/>
              </a:spcBef>
              <a:spcAft>
                <a:spcPts val="0"/>
              </a:spcAft>
              <a:buSzPts val="1400"/>
              <a:buChar char="●"/>
            </a:pPr>
            <a:r>
              <a:rPr lang="es" sz="1400"/>
              <a:t>Esto permite identificar fácilmente los errores y los valores vacíos en sus vistas previas de datos. </a:t>
            </a:r>
            <a:endParaRPr sz="1400"/>
          </a:p>
          <a:p>
            <a:pPr marL="457200" lvl="0" indent="-317500" algn="l" rtl="0">
              <a:spcBef>
                <a:spcPts val="0"/>
              </a:spcBef>
              <a:spcAft>
                <a:spcPts val="0"/>
              </a:spcAft>
              <a:buSzPts val="1400"/>
              <a:buChar char="●"/>
            </a:pPr>
            <a:r>
              <a:rPr lang="es" sz="1400"/>
              <a:t>Parece que la columna Category contiene valores sólo cuando el valor en cuestión cambia. Tenemos que proporcionar datos en esta columna para que haya valores en cada fila. </a:t>
            </a:r>
            <a:endParaRPr sz="140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437"/>
        <p:cNvGrpSpPr/>
        <p:nvPr/>
      </p:nvGrpSpPr>
      <p:grpSpPr>
        <a:xfrm>
          <a:off x="0" y="0"/>
          <a:ext cx="0" cy="0"/>
          <a:chOff x="0" y="0"/>
          <a:chExt cx="0" cy="0"/>
        </a:xfrm>
      </p:grpSpPr>
      <p:sp>
        <p:nvSpPr>
          <p:cNvPr id="438" name="Google Shape;438;p69"/>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439" name="Google Shape;439;p69"/>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440" name="Google Shape;440;p69"/>
          <p:cNvPicPr preferRelativeResize="0"/>
          <p:nvPr/>
        </p:nvPicPr>
        <p:blipFill>
          <a:blip r:embed="rId3">
            <a:alphaModFix/>
          </a:blip>
          <a:stretch>
            <a:fillRect/>
          </a:stretch>
        </p:blipFill>
        <p:spPr>
          <a:xfrm>
            <a:off x="0" y="1393545"/>
            <a:ext cx="9144000" cy="2356411"/>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445" name="Google Shape;445;p70"/>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Rellenar</a:t>
            </a:r>
            <a:endParaRPr/>
          </a:p>
        </p:txBody>
      </p:sp>
      <p:sp>
        <p:nvSpPr>
          <p:cNvPr id="446" name="Google Shape;446;p70"/>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lang="es"/>
              <a:t>En el panel izquierdo, haga clic en la consulta Product.</a:t>
            </a:r>
            <a:endParaRPr/>
          </a:p>
          <a:p>
            <a:pPr marL="457200" lvl="0" indent="-311150" algn="l" rtl="0">
              <a:spcBef>
                <a:spcPts val="0"/>
              </a:spcBef>
              <a:spcAft>
                <a:spcPts val="0"/>
              </a:spcAft>
              <a:buSzPts val="1300"/>
              <a:buChar char="●"/>
            </a:pPr>
            <a:r>
              <a:rPr lang="es"/>
              <a:t>Haga clic en la columna Category.</a:t>
            </a:r>
            <a:endParaRPr/>
          </a:p>
          <a:p>
            <a:pPr marL="457200" lvl="0" indent="-311150" algn="l" rtl="0">
              <a:spcBef>
                <a:spcPts val="0"/>
              </a:spcBef>
              <a:spcAft>
                <a:spcPts val="0"/>
              </a:spcAft>
              <a:buSzPts val="1300"/>
              <a:buChar char="●"/>
            </a:pPr>
            <a:r>
              <a:rPr lang="es"/>
              <a:t>En la cinta de opciones, haga clic en Transformar, en Rellenar y luego en Abajo.</a:t>
            </a:r>
            <a:endParaRPr/>
          </a:p>
          <a:p>
            <a:pPr marL="0" lvl="0" indent="0" algn="l" rtl="0">
              <a:spcBef>
                <a:spcPts val="1200"/>
              </a:spcBef>
              <a:spcAft>
                <a:spcPts val="1200"/>
              </a:spcAft>
              <a:buNone/>
            </a:pP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18"/>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dirty="0"/>
              <a:t>¿Qué es Power BI?</a:t>
            </a:r>
            <a:endParaRPr dirty="0"/>
          </a:p>
        </p:txBody>
      </p:sp>
      <p:sp>
        <p:nvSpPr>
          <p:cNvPr id="121" name="Google Shape;121;p18"/>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lang="es" dirty="0"/>
              <a:t>Suite de software desarrollada por Microsoft.</a:t>
            </a:r>
            <a:endParaRPr dirty="0"/>
          </a:p>
          <a:p>
            <a:pPr marL="457200" lvl="0" indent="-311150" algn="l" rtl="0">
              <a:spcBef>
                <a:spcPts val="0"/>
              </a:spcBef>
              <a:spcAft>
                <a:spcPts val="0"/>
              </a:spcAft>
              <a:buSzPts val="1300"/>
              <a:buChar char="●"/>
            </a:pPr>
            <a:r>
              <a:rPr lang="es" dirty="0"/>
              <a:t>No solo vale para representar sino también para tratar datos y/o relacionarlos.</a:t>
            </a:r>
            <a:endParaRPr dirty="0"/>
          </a:p>
          <a:p>
            <a:pPr marL="457200" lvl="0" indent="-311150" algn="l" rtl="0">
              <a:spcBef>
                <a:spcPts val="0"/>
              </a:spcBef>
              <a:spcAft>
                <a:spcPts val="0"/>
              </a:spcAft>
              <a:buSzPts val="1300"/>
              <a:buChar char="●"/>
            </a:pPr>
            <a:r>
              <a:rPr lang="es" dirty="0"/>
              <a:t>Es posible conectarse a múltiples sistemas y extraer datos desde ellos.</a:t>
            </a:r>
            <a:endParaRPr dirty="0"/>
          </a:p>
          <a:p>
            <a:pPr marL="457200" lvl="0" indent="-311150" algn="l" rtl="0">
              <a:spcBef>
                <a:spcPts val="0"/>
              </a:spcBef>
              <a:spcAft>
                <a:spcPts val="0"/>
              </a:spcAft>
              <a:buSzPts val="1300"/>
              <a:buChar char="●"/>
            </a:pPr>
            <a:endParaRPr dirty="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450"/>
        <p:cNvGrpSpPr/>
        <p:nvPr/>
      </p:nvGrpSpPr>
      <p:grpSpPr>
        <a:xfrm>
          <a:off x="0" y="0"/>
          <a:ext cx="0" cy="0"/>
          <a:chOff x="0" y="0"/>
          <a:chExt cx="0" cy="0"/>
        </a:xfrm>
      </p:grpSpPr>
      <p:sp>
        <p:nvSpPr>
          <p:cNvPr id="451" name="Google Shape;451;p71"/>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452" name="Google Shape;452;p71"/>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453" name="Google Shape;453;p71"/>
          <p:cNvPicPr preferRelativeResize="0"/>
          <p:nvPr/>
        </p:nvPicPr>
        <p:blipFill>
          <a:blip r:embed="rId3">
            <a:alphaModFix/>
          </a:blip>
          <a:stretch>
            <a:fillRect/>
          </a:stretch>
        </p:blipFill>
        <p:spPr>
          <a:xfrm>
            <a:off x="0" y="682804"/>
            <a:ext cx="9144001" cy="3777891"/>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72"/>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s"/>
              <a:t>Dividir columnas</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462"/>
        <p:cNvGrpSpPr/>
        <p:nvPr/>
      </p:nvGrpSpPr>
      <p:grpSpPr>
        <a:xfrm>
          <a:off x="0" y="0"/>
          <a:ext cx="0" cy="0"/>
          <a:chOff x="0" y="0"/>
          <a:chExt cx="0" cy="0"/>
        </a:xfrm>
      </p:grpSpPr>
      <p:sp>
        <p:nvSpPr>
          <p:cNvPr id="463" name="Google Shape;463;p73"/>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Dividir columnas</a:t>
            </a:r>
            <a:endParaRPr/>
          </a:p>
        </p:txBody>
      </p:sp>
      <p:sp>
        <p:nvSpPr>
          <p:cNvPr id="464" name="Google Shape;464;p73"/>
          <p:cNvSpPr txBox="1">
            <a:spLocks noGrp="1"/>
          </p:cNvSpPr>
          <p:nvPr>
            <p:ph type="body" idx="1"/>
          </p:nvPr>
        </p:nvSpPr>
        <p:spPr>
          <a:xfrm>
            <a:off x="729450" y="1853850"/>
            <a:ext cx="7688700" cy="3126600"/>
          </a:xfrm>
          <a:prstGeom prst="rect">
            <a:avLst/>
          </a:prstGeom>
        </p:spPr>
        <p:txBody>
          <a:bodyPr spcFirstLastPara="1" wrap="square" lIns="91425" tIns="91425" rIns="91425" bIns="91425" anchor="t" anchorCtr="0">
            <a:noAutofit/>
          </a:bodyPr>
          <a:lstStyle/>
          <a:p>
            <a:pPr marL="0" lvl="0" indent="0" algn="l" rtl="0">
              <a:lnSpc>
                <a:spcPct val="95000"/>
              </a:lnSpc>
              <a:spcBef>
                <a:spcPts val="0"/>
              </a:spcBef>
              <a:spcAft>
                <a:spcPts val="0"/>
              </a:spcAft>
              <a:buSzPts val="770"/>
              <a:buNone/>
            </a:pPr>
            <a:r>
              <a:rPr lang="es" sz="1110" dirty="0"/>
              <a:t>En la consulta Product, observe la columna Product. Parece que el nombre y el segmento del producto están concatenados en un solo campo con un separador de barra vertical (|). Vamos a dividirlos en dos columnas. Esto nos resultará útil cuando creemos objetos visuales, ya que así podremos analizar datos según ambos campos. </a:t>
            </a:r>
            <a:endParaRPr sz="1110" dirty="0"/>
          </a:p>
          <a:p>
            <a:pPr marL="457200" lvl="0" indent="-299085" algn="l" rtl="0">
              <a:lnSpc>
                <a:spcPct val="95000"/>
              </a:lnSpc>
              <a:spcBef>
                <a:spcPts val="1200"/>
              </a:spcBef>
              <a:spcAft>
                <a:spcPts val="0"/>
              </a:spcAft>
              <a:buSzPts val="1110"/>
              <a:buChar char="●"/>
            </a:pPr>
            <a:r>
              <a:rPr lang="es" sz="1110" dirty="0"/>
              <a:t>En el panel izquierdo, haga clic en la consulta Product. </a:t>
            </a:r>
            <a:endParaRPr sz="1110" dirty="0"/>
          </a:p>
          <a:p>
            <a:pPr marL="457200" lvl="0" indent="-299085" algn="l" rtl="0">
              <a:lnSpc>
                <a:spcPct val="95000"/>
              </a:lnSpc>
              <a:spcBef>
                <a:spcPts val="0"/>
              </a:spcBef>
              <a:spcAft>
                <a:spcPts val="0"/>
              </a:spcAft>
              <a:buSzPts val="1110"/>
              <a:buChar char="●"/>
            </a:pPr>
            <a:r>
              <a:rPr lang="es" sz="1110" dirty="0"/>
              <a:t>Haga clic en la columna Product. </a:t>
            </a:r>
            <a:endParaRPr sz="1110" dirty="0"/>
          </a:p>
          <a:p>
            <a:pPr marL="457200" lvl="0" indent="-299085" algn="l" rtl="0">
              <a:lnSpc>
                <a:spcPct val="95000"/>
              </a:lnSpc>
              <a:spcBef>
                <a:spcPts val="0"/>
              </a:spcBef>
              <a:spcAft>
                <a:spcPts val="0"/>
              </a:spcAft>
              <a:buSzPts val="1110"/>
              <a:buChar char="●"/>
            </a:pPr>
            <a:r>
              <a:rPr lang="es" sz="1110" dirty="0"/>
              <a:t>En la cinta de opciones, haga clic en Transformar, en Dividir columna y luego en Por delimitador. Se abrirá el cuadro de diálogo Dividir columna por delimitador.</a:t>
            </a:r>
            <a:endParaRPr sz="1110" dirty="0"/>
          </a:p>
          <a:p>
            <a:pPr marL="457200" lvl="0" indent="-299085" algn="l" rtl="0">
              <a:lnSpc>
                <a:spcPct val="95000"/>
              </a:lnSpc>
              <a:spcBef>
                <a:spcPts val="0"/>
              </a:spcBef>
              <a:spcAft>
                <a:spcPts val="0"/>
              </a:spcAft>
              <a:buSzPts val="1110"/>
              <a:buChar char="●"/>
            </a:pPr>
            <a:r>
              <a:rPr lang="es" sz="1110" dirty="0"/>
              <a:t>En el cuadro de diálogo, asegúrese de que Personalizado está seleccionado en el menú desplegable Seleccione o escriba el delimitador. Nota: El menú desplegable Seleccione o escriba el delimitador contiene algunos de los delimitadores estándar, como coma, dos puntos, etc. </a:t>
            </a:r>
            <a:endParaRPr sz="1110" dirty="0"/>
          </a:p>
          <a:p>
            <a:pPr marL="457200" lvl="0" indent="-299085" algn="l" rtl="0">
              <a:lnSpc>
                <a:spcPct val="95000"/>
              </a:lnSpc>
              <a:spcBef>
                <a:spcPts val="0"/>
              </a:spcBef>
              <a:spcAft>
                <a:spcPts val="0"/>
              </a:spcAft>
              <a:buSzPts val="1110"/>
              <a:buChar char="●"/>
            </a:pPr>
            <a:r>
              <a:rPr lang="es" sz="1110" dirty="0"/>
              <a:t>Fíjese en que en el área de texto hay un guión (-). Power BI da por hecho que queremos dividir por ese guión. Quite el símbolo de guión y escriba el símbolo de barra vertical (|), como se muestra en la captura de pantalla. </a:t>
            </a:r>
            <a:endParaRPr sz="1110" dirty="0"/>
          </a:p>
          <a:p>
            <a:pPr marL="457200" lvl="0" indent="-299085" algn="l" rtl="0">
              <a:lnSpc>
                <a:spcPct val="95000"/>
              </a:lnSpc>
              <a:spcBef>
                <a:spcPts val="0"/>
              </a:spcBef>
              <a:spcAft>
                <a:spcPts val="0"/>
              </a:spcAft>
              <a:buSzPts val="1110"/>
              <a:buChar char="●"/>
            </a:pPr>
            <a:r>
              <a:rPr lang="es" sz="1110" dirty="0"/>
              <a:t>Haga clic en Aceptar.</a:t>
            </a:r>
            <a:endParaRPr sz="1110" dirty="0"/>
          </a:p>
          <a:p>
            <a:pPr marL="0" lvl="0" indent="0" algn="l" rtl="0">
              <a:lnSpc>
                <a:spcPct val="95000"/>
              </a:lnSpc>
              <a:spcBef>
                <a:spcPts val="1200"/>
              </a:spcBef>
              <a:spcAft>
                <a:spcPts val="0"/>
              </a:spcAft>
              <a:buSzPts val="770"/>
              <a:buNone/>
            </a:pPr>
            <a:r>
              <a:rPr lang="es" sz="1110" dirty="0"/>
              <a:t>Nota: Si el delimitador aparece varias veces, la sección Dividir en ofrece la posibilidad de dividir una sola vez (más a la izquierda o más a la derecha), o de dividir la columna en cada repetición del delimitador. En este escenario, el delimitador aparece solo una vez, por lo que la columna Product se dividirá en dos columnas.</a:t>
            </a:r>
            <a:endParaRPr sz="1110" dirty="0"/>
          </a:p>
          <a:p>
            <a:pPr marL="0" lvl="0" indent="0" algn="l" rtl="0">
              <a:lnSpc>
                <a:spcPct val="95000"/>
              </a:lnSpc>
              <a:spcBef>
                <a:spcPts val="1200"/>
              </a:spcBef>
              <a:spcAft>
                <a:spcPts val="0"/>
              </a:spcAft>
              <a:buSzPts val="770"/>
              <a:buNone/>
            </a:pPr>
            <a:endParaRPr sz="1110" dirty="0"/>
          </a:p>
          <a:p>
            <a:pPr marL="0" lvl="0" indent="0" algn="l" rtl="0">
              <a:lnSpc>
                <a:spcPct val="95000"/>
              </a:lnSpc>
              <a:spcBef>
                <a:spcPts val="1200"/>
              </a:spcBef>
              <a:spcAft>
                <a:spcPts val="1200"/>
              </a:spcAft>
              <a:buSzPts val="770"/>
              <a:buNone/>
            </a:pPr>
            <a:endParaRPr sz="1110" dirty="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69" name="Google Shape;469;p7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470" name="Google Shape;470;p74"/>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471" name="Google Shape;471;p74"/>
          <p:cNvPicPr preferRelativeResize="0"/>
          <p:nvPr/>
        </p:nvPicPr>
        <p:blipFill>
          <a:blip r:embed="rId3">
            <a:alphaModFix/>
          </a:blip>
          <a:stretch>
            <a:fillRect/>
          </a:stretch>
        </p:blipFill>
        <p:spPr>
          <a:xfrm>
            <a:off x="0" y="455169"/>
            <a:ext cx="9143999" cy="4233161"/>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475"/>
        <p:cNvGrpSpPr/>
        <p:nvPr/>
      </p:nvGrpSpPr>
      <p:grpSpPr>
        <a:xfrm>
          <a:off x="0" y="0"/>
          <a:ext cx="0" cy="0"/>
          <a:chOff x="0" y="0"/>
          <a:chExt cx="0" cy="0"/>
        </a:xfrm>
      </p:grpSpPr>
      <p:sp>
        <p:nvSpPr>
          <p:cNvPr id="476" name="Google Shape;476;p75"/>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s"/>
              <a:t>Cambiar nombre de columnas</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480"/>
        <p:cNvGrpSpPr/>
        <p:nvPr/>
      </p:nvGrpSpPr>
      <p:grpSpPr>
        <a:xfrm>
          <a:off x="0" y="0"/>
          <a:ext cx="0" cy="0"/>
          <a:chOff x="0" y="0"/>
          <a:chExt cx="0" cy="0"/>
        </a:xfrm>
      </p:grpSpPr>
      <p:sp>
        <p:nvSpPr>
          <p:cNvPr id="481" name="Google Shape;481;p76"/>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Cambio de nombres de columnas</a:t>
            </a:r>
            <a:endParaRPr/>
          </a:p>
        </p:txBody>
      </p:sp>
      <p:sp>
        <p:nvSpPr>
          <p:cNvPr id="482" name="Google Shape;482;p76"/>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483" name="Google Shape;483;p76"/>
          <p:cNvPicPr preferRelativeResize="0"/>
          <p:nvPr/>
        </p:nvPicPr>
        <p:blipFill>
          <a:blip r:embed="rId3">
            <a:alphaModFix/>
          </a:blip>
          <a:stretch>
            <a:fillRect/>
          </a:stretch>
        </p:blipFill>
        <p:spPr>
          <a:xfrm>
            <a:off x="0" y="624330"/>
            <a:ext cx="9144000" cy="3894839"/>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445" name="Google Shape;445;p70"/>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dirty="0"/>
              <a:t>Cambiar nombre</a:t>
            </a:r>
            <a:endParaRPr dirty="0"/>
          </a:p>
        </p:txBody>
      </p:sp>
      <p:sp>
        <p:nvSpPr>
          <p:cNvPr id="446" name="Google Shape;446;p70"/>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lang="es-ES" dirty="0" err="1"/>
              <a:t>Product</a:t>
            </a:r>
            <a:endParaRPr lang="es-ES" dirty="0"/>
          </a:p>
          <a:p>
            <a:pPr marL="457200" lvl="0" indent="-311150" algn="l" rtl="0">
              <a:spcBef>
                <a:spcPts val="0"/>
              </a:spcBef>
              <a:spcAft>
                <a:spcPts val="0"/>
              </a:spcAft>
              <a:buSzPts val="1300"/>
              <a:buChar char="●"/>
            </a:pPr>
            <a:r>
              <a:rPr lang="es-ES" dirty="0" err="1"/>
              <a:t>Segment</a:t>
            </a:r>
            <a:endParaRPr dirty="0"/>
          </a:p>
          <a:p>
            <a:pPr marL="0" lvl="0" indent="0" algn="l" rtl="0">
              <a:spcBef>
                <a:spcPts val="1200"/>
              </a:spcBef>
              <a:spcAft>
                <a:spcPts val="1200"/>
              </a:spcAft>
              <a:buNone/>
            </a:pPr>
            <a:endParaRPr dirty="0"/>
          </a:p>
        </p:txBody>
      </p:sp>
    </p:spTree>
    <p:extLst>
      <p:ext uri="{BB962C8B-B14F-4D97-AF65-F5344CB8AC3E}">
        <p14:creationId xmlns:p14="http://schemas.microsoft.com/office/powerpoint/2010/main" val="284953154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77"/>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s"/>
              <a:t>Dividir más columnas</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492"/>
        <p:cNvGrpSpPr/>
        <p:nvPr/>
      </p:nvGrpSpPr>
      <p:grpSpPr>
        <a:xfrm>
          <a:off x="0" y="0"/>
          <a:ext cx="0" cy="0"/>
          <a:chOff x="0" y="0"/>
          <a:chExt cx="0" cy="0"/>
        </a:xfrm>
      </p:grpSpPr>
      <p:sp>
        <p:nvSpPr>
          <p:cNvPr id="493" name="Google Shape;493;p78"/>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Operaciones</a:t>
            </a:r>
            <a:endParaRPr/>
          </a:p>
        </p:txBody>
      </p:sp>
      <p:sp>
        <p:nvSpPr>
          <p:cNvPr id="494" name="Google Shape;494;p78"/>
          <p:cNvSpPr txBox="1">
            <a:spLocks noGrp="1"/>
          </p:cNvSpPr>
          <p:nvPr>
            <p:ph type="body" idx="1"/>
          </p:nvPr>
        </p:nvSpPr>
        <p:spPr>
          <a:xfrm>
            <a:off x="729450" y="1853850"/>
            <a:ext cx="7688700" cy="3289500"/>
          </a:xfrm>
          <a:prstGeom prst="rect">
            <a:avLst/>
          </a:prstGeom>
        </p:spPr>
        <p:txBody>
          <a:bodyPr spcFirstLastPara="1" wrap="square" lIns="91425" tIns="91425" rIns="91425" bIns="91425" anchor="t" anchorCtr="0">
            <a:noAutofit/>
          </a:bodyPr>
          <a:lstStyle/>
          <a:p>
            <a:pPr marL="457200" lvl="0" indent="-298767" algn="l" rtl="0">
              <a:spcBef>
                <a:spcPts val="0"/>
              </a:spcBef>
              <a:spcAft>
                <a:spcPts val="0"/>
              </a:spcAft>
              <a:buSzPts val="1105"/>
              <a:buChar char="●"/>
            </a:pPr>
            <a:r>
              <a:rPr lang="es" sz="1105" dirty="0"/>
              <a:t>En la consulta Product, observe que la columna Price tiene el precio y la moneda concatenados en un campo. </a:t>
            </a:r>
            <a:endParaRPr sz="1105" dirty="0"/>
          </a:p>
          <a:p>
            <a:pPr marL="457200" lvl="0" indent="-298767" algn="l" rtl="0">
              <a:spcBef>
                <a:spcPts val="0"/>
              </a:spcBef>
              <a:spcAft>
                <a:spcPts val="0"/>
              </a:spcAft>
              <a:buSzPts val="1105"/>
              <a:buChar char="●"/>
            </a:pPr>
            <a:r>
              <a:rPr lang="es" sz="1105" dirty="0"/>
              <a:t>Para hacer cálculos, sólo nos hace falta el valor numérico, así que tenemos que dividir este campo en dos columnas. </a:t>
            </a:r>
            <a:endParaRPr sz="1105" dirty="0"/>
          </a:p>
          <a:p>
            <a:pPr marL="457200" lvl="0" indent="-298767" algn="l" rtl="0">
              <a:spcBef>
                <a:spcPts val="0"/>
              </a:spcBef>
              <a:spcAft>
                <a:spcPts val="0"/>
              </a:spcAft>
              <a:buSzPts val="1105"/>
              <a:buChar char="●"/>
            </a:pPr>
            <a:r>
              <a:rPr lang="es" sz="1105" dirty="0"/>
              <a:t>Podemos usar la característica Dividir de antes, pero también podemos recurrir a Columna a partir de los ejemplos. </a:t>
            </a:r>
            <a:endParaRPr sz="1105" dirty="0"/>
          </a:p>
          <a:p>
            <a:pPr marL="457200" lvl="0" indent="-298767" algn="l" rtl="0">
              <a:spcBef>
                <a:spcPts val="0"/>
              </a:spcBef>
              <a:spcAft>
                <a:spcPts val="0"/>
              </a:spcAft>
              <a:buSzPts val="1105"/>
              <a:buChar char="●"/>
            </a:pPr>
            <a:r>
              <a:rPr lang="es" sz="1105" dirty="0"/>
              <a:t>Columna a partir de los ejemplos es útil en escenarios donde el patrón es más complejo que simplemente un delimitador. </a:t>
            </a:r>
            <a:endParaRPr sz="1105" dirty="0"/>
          </a:p>
          <a:p>
            <a:pPr marL="457200" lvl="0" indent="-298767" algn="l" rtl="0">
              <a:spcBef>
                <a:spcPts val="0"/>
              </a:spcBef>
              <a:spcAft>
                <a:spcPts val="0"/>
              </a:spcAft>
              <a:buSzPts val="1105"/>
              <a:buChar char="●"/>
            </a:pPr>
            <a:r>
              <a:rPr lang="es" sz="1105" dirty="0"/>
              <a:t>En el panel izquierdo, haga clic en la consulta Product. </a:t>
            </a:r>
            <a:endParaRPr sz="1105" dirty="0"/>
          </a:p>
          <a:p>
            <a:pPr marL="457200" lvl="0" indent="-298767" algn="l" rtl="0">
              <a:spcBef>
                <a:spcPts val="0"/>
              </a:spcBef>
              <a:spcAft>
                <a:spcPts val="0"/>
              </a:spcAft>
              <a:buSzPts val="1105"/>
              <a:buChar char="●"/>
            </a:pPr>
            <a:r>
              <a:rPr lang="es" sz="1105" dirty="0"/>
              <a:t>En la cinta de opciones, haga clic en Agregar columna, en Columna a partir de los ejemplos y A partir de todas las columnas. </a:t>
            </a:r>
            <a:endParaRPr sz="1105" dirty="0"/>
          </a:p>
          <a:p>
            <a:pPr marL="457200" lvl="0" indent="-298767" algn="l" rtl="0">
              <a:spcBef>
                <a:spcPts val="0"/>
              </a:spcBef>
              <a:spcAft>
                <a:spcPts val="0"/>
              </a:spcAft>
              <a:buSzPts val="1105"/>
              <a:buChar char="●"/>
            </a:pPr>
            <a:r>
              <a:rPr lang="es" sz="1105" dirty="0"/>
              <a:t> En la primera fila de la columna 1, escriba el primer valor de Price, 412.13, y pulse Entrar. Observe que, después de hacer clic en Entrar, Power BI sabe que queremos dividir la columna Price. También se muestra la fórmula de Power BI que usa. </a:t>
            </a:r>
            <a:endParaRPr sz="1105" dirty="0"/>
          </a:p>
          <a:p>
            <a:pPr marL="457200" lvl="0" indent="-298767" algn="l" rtl="0">
              <a:spcBef>
                <a:spcPts val="0"/>
              </a:spcBef>
              <a:spcAft>
                <a:spcPts val="0"/>
              </a:spcAft>
              <a:buSzPts val="1105"/>
              <a:buChar char="●"/>
            </a:pPr>
            <a:r>
              <a:rPr lang="es" sz="1105" dirty="0"/>
              <a:t> Haga doble clic en el encabezado de columna Texto después del delimitador para cambiar el nombre. </a:t>
            </a:r>
            <a:endParaRPr sz="1105" dirty="0"/>
          </a:p>
          <a:p>
            <a:pPr marL="457200" lvl="0" indent="-298767" algn="l" rtl="0">
              <a:spcBef>
                <a:spcPts val="0"/>
              </a:spcBef>
              <a:spcAft>
                <a:spcPts val="0"/>
              </a:spcAft>
              <a:buSzPts val="1105"/>
              <a:buChar char="●"/>
            </a:pPr>
            <a:r>
              <a:rPr lang="es" sz="1105" dirty="0"/>
              <a:t> Cambie el nombre de la columna a MSRP.   Haga clic en Aceptar para aplicar los cambios.</a:t>
            </a:r>
            <a:endParaRPr sz="1105" dirty="0"/>
          </a:p>
          <a:p>
            <a:pPr marL="0" lvl="0" indent="0" algn="l" rtl="0">
              <a:spcBef>
                <a:spcPts val="1200"/>
              </a:spcBef>
              <a:spcAft>
                <a:spcPts val="1200"/>
              </a:spcAft>
              <a:buSzPts val="935"/>
              <a:buNone/>
            </a:pPr>
            <a:endParaRPr sz="1105" dirty="0"/>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498"/>
        <p:cNvGrpSpPr/>
        <p:nvPr/>
      </p:nvGrpSpPr>
      <p:grpSpPr>
        <a:xfrm>
          <a:off x="0" y="0"/>
          <a:ext cx="0" cy="0"/>
          <a:chOff x="0" y="0"/>
          <a:chExt cx="0" cy="0"/>
        </a:xfrm>
      </p:grpSpPr>
      <p:sp>
        <p:nvSpPr>
          <p:cNvPr id="499" name="Google Shape;499;p79"/>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500" name="Google Shape;500;p79"/>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501" name="Google Shape;501;p79"/>
          <p:cNvPicPr preferRelativeResize="0"/>
          <p:nvPr/>
        </p:nvPicPr>
        <p:blipFill>
          <a:blip r:embed="rId3">
            <a:alphaModFix/>
          </a:blip>
          <a:stretch>
            <a:fillRect/>
          </a:stretch>
        </p:blipFill>
        <p:spPr>
          <a:xfrm>
            <a:off x="0" y="160807"/>
            <a:ext cx="9143999" cy="482188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19"/>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Opciones</a:t>
            </a:r>
            <a:endParaRPr/>
          </a:p>
        </p:txBody>
      </p:sp>
      <p:sp>
        <p:nvSpPr>
          <p:cNvPr id="127" name="Google Shape;127;p19"/>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lang="es"/>
              <a:t>Aplicación web</a:t>
            </a:r>
            <a:endParaRPr/>
          </a:p>
          <a:p>
            <a:pPr marL="914400" lvl="1" indent="-298450" algn="l" rtl="0">
              <a:spcBef>
                <a:spcPts val="0"/>
              </a:spcBef>
              <a:spcAft>
                <a:spcPts val="0"/>
              </a:spcAft>
              <a:buSzPts val="1100"/>
              <a:buChar char="○"/>
            </a:pPr>
            <a:r>
              <a:rPr lang="es"/>
              <a:t>Tiene las características básicas para empezar a trabajar.</a:t>
            </a:r>
            <a:endParaRPr/>
          </a:p>
          <a:p>
            <a:pPr marL="914400" lvl="1" indent="-298450" algn="l" rtl="0">
              <a:spcBef>
                <a:spcPts val="0"/>
              </a:spcBef>
              <a:spcAft>
                <a:spcPts val="0"/>
              </a:spcAft>
              <a:buSzPts val="1100"/>
              <a:buChar char="○"/>
            </a:pPr>
            <a:r>
              <a:rPr lang="es"/>
              <a:t>Sirve para desarrollar gran parte de gráficos pero deja de lado las características potentes del software.</a:t>
            </a:r>
            <a:endParaRPr/>
          </a:p>
          <a:p>
            <a:pPr marL="457200" lvl="0" indent="-311150" algn="l" rtl="0">
              <a:spcBef>
                <a:spcPts val="0"/>
              </a:spcBef>
              <a:spcAft>
                <a:spcPts val="0"/>
              </a:spcAft>
              <a:buSzPts val="1300"/>
              <a:buChar char="●"/>
            </a:pPr>
            <a:r>
              <a:rPr lang="es"/>
              <a:t>Aplicación de escritorio</a:t>
            </a:r>
            <a:endParaRPr/>
          </a:p>
          <a:p>
            <a:pPr marL="914400" lvl="1" indent="-298450" algn="l" rtl="0">
              <a:spcBef>
                <a:spcPts val="0"/>
              </a:spcBef>
              <a:spcAft>
                <a:spcPts val="0"/>
              </a:spcAft>
              <a:buSzPts val="1100"/>
              <a:buChar char="○"/>
            </a:pPr>
            <a:r>
              <a:rPr lang="es"/>
              <a:t>Tiene posibilidad de conexión con muchas herramientas y fuentes de datos.</a:t>
            </a:r>
            <a:endParaRPr/>
          </a:p>
          <a:p>
            <a:pPr marL="914400" lvl="1" indent="-298450" algn="l" rtl="0">
              <a:spcBef>
                <a:spcPts val="0"/>
              </a:spcBef>
              <a:spcAft>
                <a:spcPts val="0"/>
              </a:spcAft>
              <a:buSzPts val="1100"/>
              <a:buChar char="○"/>
            </a:pPr>
            <a:r>
              <a:rPr lang="es"/>
              <a:t>Usaremos esta para crear los archivos y subirlos al repositorio.</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6" name="Google Shape;506;p80"/>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Cambiar tipo de dato</a:t>
            </a:r>
            <a:endParaRPr/>
          </a:p>
        </p:txBody>
      </p:sp>
      <p:sp>
        <p:nvSpPr>
          <p:cNvPr id="507" name="Google Shape;507;p80"/>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lang="es"/>
              <a:t>Observe que el tipo de datos del campo MSRP es texto, cuando tiene que ser un número decimal. </a:t>
            </a:r>
            <a:endParaRPr/>
          </a:p>
          <a:p>
            <a:pPr marL="457200" lvl="0" indent="-311150" algn="l" rtl="0">
              <a:spcBef>
                <a:spcPts val="0"/>
              </a:spcBef>
              <a:spcAft>
                <a:spcPts val="0"/>
              </a:spcAft>
              <a:buSzPts val="1300"/>
              <a:buChar char="●"/>
            </a:pPr>
            <a:r>
              <a:rPr lang="es"/>
              <a:t>Vamos a cambiarlo. </a:t>
            </a:r>
            <a:endParaRPr/>
          </a:p>
          <a:p>
            <a:pPr marL="457200" lvl="0" indent="-311150" algn="l" rtl="0">
              <a:spcBef>
                <a:spcPts val="0"/>
              </a:spcBef>
              <a:spcAft>
                <a:spcPts val="0"/>
              </a:spcAft>
              <a:buSzPts val="1300"/>
              <a:buChar char="●"/>
            </a:pPr>
            <a:r>
              <a:rPr lang="es"/>
              <a:t>Haga clic en ABC en la columna MSRP. </a:t>
            </a:r>
            <a:endParaRPr/>
          </a:p>
          <a:p>
            <a:pPr marL="457200" lvl="0" indent="-311150" algn="l" rtl="0">
              <a:spcBef>
                <a:spcPts val="0"/>
              </a:spcBef>
              <a:spcAft>
                <a:spcPts val="0"/>
              </a:spcAft>
              <a:buSzPts val="1300"/>
              <a:buChar char="●"/>
            </a:pPr>
            <a:r>
              <a:rPr lang="es"/>
              <a:t> En el menú, haga clic en Número decimal fijo. </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511"/>
        <p:cNvGrpSpPr/>
        <p:nvPr/>
      </p:nvGrpSpPr>
      <p:grpSpPr>
        <a:xfrm>
          <a:off x="0" y="0"/>
          <a:ext cx="0" cy="0"/>
          <a:chOff x="0" y="0"/>
          <a:chExt cx="0" cy="0"/>
        </a:xfrm>
      </p:grpSpPr>
      <p:sp>
        <p:nvSpPr>
          <p:cNvPr id="512" name="Google Shape;512;p81"/>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513" name="Google Shape;513;p81"/>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514" name="Google Shape;514;p81"/>
          <p:cNvPicPr preferRelativeResize="0"/>
          <p:nvPr/>
        </p:nvPicPr>
        <p:blipFill>
          <a:blip r:embed="rId3">
            <a:alphaModFix/>
          </a:blip>
          <a:stretch>
            <a:fillRect/>
          </a:stretch>
        </p:blipFill>
        <p:spPr>
          <a:xfrm>
            <a:off x="661988" y="1100138"/>
            <a:ext cx="7820025" cy="2943225"/>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518"/>
        <p:cNvGrpSpPr/>
        <p:nvPr/>
      </p:nvGrpSpPr>
      <p:grpSpPr>
        <a:xfrm>
          <a:off x="0" y="0"/>
          <a:ext cx="0" cy="0"/>
          <a:chOff x="0" y="0"/>
          <a:chExt cx="0" cy="0"/>
        </a:xfrm>
      </p:grpSpPr>
      <p:sp>
        <p:nvSpPr>
          <p:cNvPr id="519" name="Google Shape;519;p82"/>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s"/>
              <a:t>Eliminación de filas no deseadas</a:t>
            </a:r>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523"/>
        <p:cNvGrpSpPr/>
        <p:nvPr/>
      </p:nvGrpSpPr>
      <p:grpSpPr>
        <a:xfrm>
          <a:off x="0" y="0"/>
          <a:ext cx="0" cy="0"/>
          <a:chOff x="0" y="0"/>
          <a:chExt cx="0" cy="0"/>
        </a:xfrm>
      </p:grpSpPr>
      <p:sp>
        <p:nvSpPr>
          <p:cNvPr id="524" name="Google Shape;524;p83"/>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Eliminación de filas no deseadas</a:t>
            </a:r>
            <a:endParaRPr/>
          </a:p>
        </p:txBody>
      </p:sp>
      <p:sp>
        <p:nvSpPr>
          <p:cNvPr id="525" name="Google Shape;525;p83"/>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lang="es" dirty="0"/>
              <a:t>En la consulta Geography, fíjese en que las dos primeras filas son informativas. No forman parte de los datos. De igual modo, el último par de filas de la consulta Manufacturer tampoco forma parte de los datos. Vamos a quitarlas para que nuestro conjunto de datos esté limpio. </a:t>
            </a:r>
            <a:endParaRPr dirty="0"/>
          </a:p>
          <a:p>
            <a:pPr marL="457200" lvl="0" indent="-311150" algn="l" rtl="0">
              <a:spcBef>
                <a:spcPts val="0"/>
              </a:spcBef>
              <a:spcAft>
                <a:spcPts val="0"/>
              </a:spcAft>
              <a:buSzPts val="1300"/>
              <a:buChar char="●"/>
            </a:pPr>
            <a:r>
              <a:rPr lang="es" dirty="0"/>
              <a:t>En el panel izquierdo, haga clic en la consulta Geography. </a:t>
            </a:r>
            <a:endParaRPr dirty="0"/>
          </a:p>
          <a:p>
            <a:pPr marL="457200" lvl="0" indent="-311150" algn="l" rtl="0">
              <a:spcBef>
                <a:spcPts val="0"/>
              </a:spcBef>
              <a:spcAft>
                <a:spcPts val="0"/>
              </a:spcAft>
              <a:buSzPts val="1300"/>
              <a:buChar char="●"/>
            </a:pPr>
            <a:r>
              <a:rPr lang="es" dirty="0"/>
              <a:t>En la cinta de opciones, haga clic en Inicio, en Quitar filas y luego en Quitar filas superiores. </a:t>
            </a:r>
            <a:endParaRPr dirty="0"/>
          </a:p>
          <a:p>
            <a:pPr marL="457200" lvl="0" indent="-311150" algn="l" rtl="0">
              <a:spcBef>
                <a:spcPts val="0"/>
              </a:spcBef>
              <a:spcAft>
                <a:spcPts val="0"/>
              </a:spcAft>
              <a:buSzPts val="1300"/>
              <a:buChar char="●"/>
            </a:pPr>
            <a:r>
              <a:rPr lang="es" dirty="0"/>
              <a:t> Se abre el cuadro de diálogo Quitar filas superiores. Escriba 2 en el cuadro de texto, ya que se quieren quitar la fila superior de datos informativos y la segunda fila en blanco. </a:t>
            </a:r>
            <a:endParaRPr dirty="0"/>
          </a:p>
          <a:p>
            <a:pPr marL="457200" lvl="0" indent="-311150" algn="l" rtl="0">
              <a:spcBef>
                <a:spcPts val="0"/>
              </a:spcBef>
              <a:spcAft>
                <a:spcPts val="0"/>
              </a:spcAft>
              <a:buSzPts val="1300"/>
              <a:buChar char="●"/>
            </a:pPr>
            <a:r>
              <a:rPr lang="es" dirty="0"/>
              <a:t>Haga clic en Aceptar.</a:t>
            </a:r>
            <a:endParaRPr dirty="0"/>
          </a:p>
          <a:p>
            <a:pPr marL="0" lvl="0" indent="0" algn="l" rtl="0">
              <a:spcBef>
                <a:spcPts val="1200"/>
              </a:spcBef>
              <a:spcAft>
                <a:spcPts val="1200"/>
              </a:spcAft>
              <a:buNone/>
            </a:pPr>
            <a:endParaRPr dirty="0"/>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529"/>
        <p:cNvGrpSpPr/>
        <p:nvPr/>
      </p:nvGrpSpPr>
      <p:grpSpPr>
        <a:xfrm>
          <a:off x="0" y="0"/>
          <a:ext cx="0" cy="0"/>
          <a:chOff x="0" y="0"/>
          <a:chExt cx="0" cy="0"/>
        </a:xfrm>
      </p:grpSpPr>
      <p:sp>
        <p:nvSpPr>
          <p:cNvPr id="530" name="Google Shape;530;p8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531" name="Google Shape;531;p84"/>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532" name="Google Shape;532;p84"/>
          <p:cNvPicPr preferRelativeResize="0"/>
          <p:nvPr/>
        </p:nvPicPr>
        <p:blipFill>
          <a:blip r:embed="rId3">
            <a:alphaModFix/>
          </a:blip>
          <a:stretch>
            <a:fillRect/>
          </a:stretch>
        </p:blipFill>
        <p:spPr>
          <a:xfrm>
            <a:off x="0" y="593033"/>
            <a:ext cx="9144001" cy="3957434"/>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536"/>
        <p:cNvGrpSpPr/>
        <p:nvPr/>
      </p:nvGrpSpPr>
      <p:grpSpPr>
        <a:xfrm>
          <a:off x="0" y="0"/>
          <a:ext cx="0" cy="0"/>
          <a:chOff x="0" y="0"/>
          <a:chExt cx="0" cy="0"/>
        </a:xfrm>
      </p:grpSpPr>
      <p:sp>
        <p:nvSpPr>
          <p:cNvPr id="537" name="Google Shape;537;p8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Operaciones</a:t>
            </a:r>
            <a:endParaRPr/>
          </a:p>
        </p:txBody>
      </p:sp>
      <p:sp>
        <p:nvSpPr>
          <p:cNvPr id="538" name="Google Shape;538;p85"/>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fontScale="92500"/>
          </a:bodyPr>
          <a:lstStyle/>
          <a:p>
            <a:pPr marL="457200" lvl="0" indent="-311150" algn="l" rtl="0">
              <a:spcBef>
                <a:spcPts val="0"/>
              </a:spcBef>
              <a:spcAft>
                <a:spcPts val="0"/>
              </a:spcAft>
              <a:buSzPts val="1300"/>
              <a:buChar char="●"/>
            </a:pPr>
            <a:r>
              <a:rPr lang="es"/>
              <a:t>La primera fila de la consulta Geography es ahora el encabezado de la columna. Vamos a convertirla en un encabezado.</a:t>
            </a:r>
            <a:endParaRPr/>
          </a:p>
          <a:p>
            <a:pPr marL="457200" lvl="0" indent="-311150" algn="l" rtl="0">
              <a:spcBef>
                <a:spcPts val="0"/>
              </a:spcBef>
              <a:spcAft>
                <a:spcPts val="0"/>
              </a:spcAft>
              <a:buSzPts val="1300"/>
              <a:buChar char="●"/>
            </a:pPr>
            <a:r>
              <a:rPr lang="es"/>
              <a:t>Con la consulta Geography seleccionada en el panel de la izquierda, haga clic en Inicio y luego en</a:t>
            </a:r>
            <a:endParaRPr/>
          </a:p>
          <a:p>
            <a:pPr marL="457200" lvl="0" indent="-311150" algn="l" rtl="0">
              <a:spcBef>
                <a:spcPts val="0"/>
              </a:spcBef>
              <a:spcAft>
                <a:spcPts val="0"/>
              </a:spcAft>
              <a:buSzPts val="1300"/>
              <a:buChar char="●"/>
            </a:pPr>
            <a:r>
              <a:rPr lang="es"/>
              <a:t>Usar la primera fila como encabezado en la cinta de opciones.</a:t>
            </a:r>
            <a:endParaRPr/>
          </a:p>
          <a:p>
            <a:pPr marL="457200" lvl="0" indent="-311150" algn="l" rtl="0">
              <a:spcBef>
                <a:spcPts val="0"/>
              </a:spcBef>
              <a:spcAft>
                <a:spcPts val="0"/>
              </a:spcAft>
              <a:buSzPts val="1300"/>
              <a:buChar char="●"/>
            </a:pPr>
            <a:r>
              <a:rPr lang="es"/>
              <a:t>Con ese paso, Power BI predecirá el tipo de datos de cada campo de nuevo.</a:t>
            </a:r>
            <a:endParaRPr/>
          </a:p>
          <a:p>
            <a:pPr marL="457200" lvl="0" indent="-311150" algn="l" rtl="0">
              <a:spcBef>
                <a:spcPts val="0"/>
              </a:spcBef>
              <a:spcAft>
                <a:spcPts val="0"/>
              </a:spcAft>
              <a:buSzPts val="1300"/>
              <a:buChar char="●"/>
            </a:pPr>
            <a:r>
              <a:rPr lang="es"/>
              <a:t>Observe que la columna Zip cambió al tipo de datos de número. Vamos a cambiarlo a texto, como</a:t>
            </a:r>
            <a:endParaRPr/>
          </a:p>
          <a:p>
            <a:pPr marL="457200" lvl="0" indent="-311150" algn="l" rtl="0">
              <a:spcBef>
                <a:spcPts val="0"/>
              </a:spcBef>
              <a:spcAft>
                <a:spcPts val="0"/>
              </a:spcAft>
              <a:buSzPts val="1300"/>
              <a:buChar char="●"/>
            </a:pPr>
            <a:r>
              <a:rPr lang="es"/>
              <a:t>hicimos anteriormente. Si no lo hacemos, surgirán errores cuando se carguen los datos.</a:t>
            </a:r>
            <a:endParaRPr/>
          </a:p>
          <a:p>
            <a:pPr marL="457200" lvl="0" indent="-311150" algn="l" rtl="0">
              <a:spcBef>
                <a:spcPts val="0"/>
              </a:spcBef>
              <a:spcAft>
                <a:spcPts val="0"/>
              </a:spcAft>
              <a:buSzPts val="1300"/>
              <a:buChar char="●"/>
            </a:pPr>
            <a:r>
              <a:rPr lang="es"/>
              <a:t> Haga clic en 123 junto a la columna Zip. En el cuadro de diálogo, haga clic en Texto.</a:t>
            </a:r>
            <a:endParaRPr/>
          </a:p>
          <a:p>
            <a:pPr marL="457200" lvl="0" indent="-311150" algn="l" rtl="0">
              <a:spcBef>
                <a:spcPts val="0"/>
              </a:spcBef>
              <a:spcAft>
                <a:spcPts val="0"/>
              </a:spcAft>
              <a:buSzPts val="1300"/>
              <a:buChar char="●"/>
            </a:pPr>
            <a:r>
              <a:rPr lang="es"/>
              <a:t> Haga clic en Reemplazara actual en el cuadro de diálogo Cambiar tipo de columna.</a:t>
            </a:r>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542"/>
        <p:cNvGrpSpPr/>
        <p:nvPr/>
      </p:nvGrpSpPr>
      <p:grpSpPr>
        <a:xfrm>
          <a:off x="0" y="0"/>
          <a:ext cx="0" cy="0"/>
          <a:chOff x="0" y="0"/>
          <a:chExt cx="0" cy="0"/>
        </a:xfrm>
      </p:grpSpPr>
      <p:sp>
        <p:nvSpPr>
          <p:cNvPr id="543" name="Google Shape;543;p86"/>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544" name="Google Shape;544;p86"/>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545" name="Google Shape;545;p86"/>
          <p:cNvPicPr preferRelativeResize="0"/>
          <p:nvPr/>
        </p:nvPicPr>
        <p:blipFill>
          <a:blip r:embed="rId3">
            <a:alphaModFix/>
          </a:blip>
          <a:stretch>
            <a:fillRect/>
          </a:stretch>
        </p:blipFill>
        <p:spPr>
          <a:xfrm>
            <a:off x="0" y="566568"/>
            <a:ext cx="9143999" cy="4010363"/>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549"/>
        <p:cNvGrpSpPr/>
        <p:nvPr/>
      </p:nvGrpSpPr>
      <p:grpSpPr>
        <a:xfrm>
          <a:off x="0" y="0"/>
          <a:ext cx="0" cy="0"/>
          <a:chOff x="0" y="0"/>
          <a:chExt cx="0" cy="0"/>
        </a:xfrm>
      </p:grpSpPr>
      <p:sp>
        <p:nvSpPr>
          <p:cNvPr id="550" name="Google Shape;550;p87"/>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Operaciones</a:t>
            </a:r>
            <a:endParaRPr/>
          </a:p>
        </p:txBody>
      </p:sp>
      <p:sp>
        <p:nvSpPr>
          <p:cNvPr id="551" name="Google Shape;551;p87"/>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lang="es" dirty="0"/>
              <a:t>En el panel izquierdo, haga clic en la consulta Manufacturer. Fíjese en que las tres últimas filas no</a:t>
            </a:r>
            <a:endParaRPr dirty="0"/>
          </a:p>
          <a:p>
            <a:pPr marL="0" lvl="0" indent="0" algn="l" rtl="0">
              <a:spcBef>
                <a:spcPts val="1200"/>
              </a:spcBef>
              <a:spcAft>
                <a:spcPts val="0"/>
              </a:spcAft>
              <a:buNone/>
            </a:pPr>
            <a:r>
              <a:rPr lang="es" dirty="0"/>
              <a:t>forman parte de los datos. Vamos a quitarlas.</a:t>
            </a:r>
            <a:endParaRPr dirty="0"/>
          </a:p>
          <a:p>
            <a:pPr marL="457200" lvl="0" indent="-311150" algn="l" rtl="0">
              <a:spcBef>
                <a:spcPts val="1200"/>
              </a:spcBef>
              <a:spcAft>
                <a:spcPts val="0"/>
              </a:spcAft>
              <a:buSzPts val="1300"/>
              <a:buChar char="●"/>
            </a:pPr>
            <a:r>
              <a:rPr lang="es" dirty="0"/>
              <a:t>En la cinta de opciones, haga clic en Inicio, en Quitar filas y luego en Quitar filas inferiores.</a:t>
            </a:r>
            <a:endParaRPr dirty="0"/>
          </a:p>
          <a:p>
            <a:pPr marL="457200" lvl="0" indent="-311150" algn="l" rtl="0">
              <a:spcBef>
                <a:spcPts val="0"/>
              </a:spcBef>
              <a:spcAft>
                <a:spcPts val="0"/>
              </a:spcAft>
              <a:buSzPts val="1300"/>
              <a:buChar char="●"/>
            </a:pPr>
            <a:r>
              <a:rPr lang="es" dirty="0"/>
              <a:t>Se abre el cuadro de diálogo Quitar filas inferiores. Escriba 3 en el cuadro de texto Número de filas.</a:t>
            </a:r>
            <a:endParaRPr dirty="0"/>
          </a:p>
          <a:p>
            <a:pPr marL="457200" lvl="0" indent="-311150" algn="l" rtl="0">
              <a:spcBef>
                <a:spcPts val="0"/>
              </a:spcBef>
              <a:spcAft>
                <a:spcPts val="0"/>
              </a:spcAft>
              <a:buSzPts val="1300"/>
              <a:buChar char="●"/>
            </a:pPr>
            <a:r>
              <a:rPr lang="es" dirty="0"/>
              <a:t>Haga clic en Aceptar.</a:t>
            </a:r>
            <a:endParaRPr dirty="0"/>
          </a:p>
          <a:p>
            <a:pPr marL="0" lvl="0" indent="0" algn="l" rtl="0">
              <a:spcBef>
                <a:spcPts val="1200"/>
              </a:spcBef>
              <a:spcAft>
                <a:spcPts val="1200"/>
              </a:spcAft>
              <a:buNone/>
            </a:pPr>
            <a:endParaRPr dirty="0"/>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555"/>
        <p:cNvGrpSpPr/>
        <p:nvPr/>
      </p:nvGrpSpPr>
      <p:grpSpPr>
        <a:xfrm>
          <a:off x="0" y="0"/>
          <a:ext cx="0" cy="0"/>
          <a:chOff x="0" y="0"/>
          <a:chExt cx="0" cy="0"/>
        </a:xfrm>
      </p:grpSpPr>
      <p:sp>
        <p:nvSpPr>
          <p:cNvPr id="556" name="Google Shape;556;p88"/>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557" name="Google Shape;557;p88"/>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558" name="Google Shape;558;p88"/>
          <p:cNvPicPr preferRelativeResize="0"/>
          <p:nvPr/>
        </p:nvPicPr>
        <p:blipFill>
          <a:blip r:embed="rId3">
            <a:alphaModFix/>
          </a:blip>
          <a:stretch>
            <a:fillRect/>
          </a:stretch>
        </p:blipFill>
        <p:spPr>
          <a:xfrm>
            <a:off x="0" y="535599"/>
            <a:ext cx="9144000" cy="4072302"/>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562"/>
        <p:cNvGrpSpPr/>
        <p:nvPr/>
      </p:nvGrpSpPr>
      <p:grpSpPr>
        <a:xfrm>
          <a:off x="0" y="0"/>
          <a:ext cx="0" cy="0"/>
          <a:chOff x="0" y="0"/>
          <a:chExt cx="0" cy="0"/>
        </a:xfrm>
      </p:grpSpPr>
      <p:sp>
        <p:nvSpPr>
          <p:cNvPr id="563" name="Google Shape;563;p89"/>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s"/>
              <a:t>Ttransposición de los datos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pic>
        <p:nvPicPr>
          <p:cNvPr id="132" name="Google Shape;132;p20"/>
          <p:cNvPicPr preferRelativeResize="0"/>
          <p:nvPr/>
        </p:nvPicPr>
        <p:blipFill>
          <a:blip r:embed="rId3">
            <a:alphaModFix/>
          </a:blip>
          <a:stretch>
            <a:fillRect/>
          </a:stretch>
        </p:blipFill>
        <p:spPr>
          <a:xfrm>
            <a:off x="5831563" y="1700950"/>
            <a:ext cx="2962275" cy="2057400"/>
          </a:xfrm>
          <a:prstGeom prst="rect">
            <a:avLst/>
          </a:prstGeom>
          <a:noFill/>
          <a:ln w="28575" cap="flat" cmpd="sng">
            <a:solidFill>
              <a:schemeClr val="dk2"/>
            </a:solidFill>
            <a:prstDash val="solid"/>
            <a:round/>
            <a:headEnd type="none" w="sm" len="sm"/>
            <a:tailEnd type="none" w="sm" len="sm"/>
          </a:ln>
        </p:spPr>
      </p:pic>
      <p:sp>
        <p:nvSpPr>
          <p:cNvPr id="133" name="Google Shape;133;p20"/>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Instalación</a:t>
            </a:r>
            <a:endParaRPr/>
          </a:p>
        </p:txBody>
      </p:sp>
      <p:pic>
        <p:nvPicPr>
          <p:cNvPr id="134" name="Google Shape;134;p20"/>
          <p:cNvPicPr preferRelativeResize="0"/>
          <p:nvPr/>
        </p:nvPicPr>
        <p:blipFill>
          <a:blip r:embed="rId4">
            <a:alphaModFix/>
          </a:blip>
          <a:stretch>
            <a:fillRect/>
          </a:stretch>
        </p:blipFill>
        <p:spPr>
          <a:xfrm>
            <a:off x="2784525" y="729400"/>
            <a:ext cx="2886075" cy="4000500"/>
          </a:xfrm>
          <a:prstGeom prst="rect">
            <a:avLst/>
          </a:prstGeom>
          <a:noFill/>
          <a:ln w="28575" cap="flat" cmpd="sng">
            <a:solidFill>
              <a:schemeClr val="dk2"/>
            </a:solidFill>
            <a:prstDash val="solid"/>
            <a:round/>
            <a:headEnd type="none" w="sm" len="sm"/>
            <a:tailEnd type="none" w="sm" len="sm"/>
          </a:ln>
        </p:spPr>
      </p:pic>
      <p:sp>
        <p:nvSpPr>
          <p:cNvPr id="135" name="Google Shape;135;p20"/>
          <p:cNvSpPr txBox="1"/>
          <p:nvPr/>
        </p:nvSpPr>
        <p:spPr>
          <a:xfrm>
            <a:off x="2811275" y="4201525"/>
            <a:ext cx="1765800" cy="400200"/>
          </a:xfrm>
          <a:prstGeom prst="rect">
            <a:avLst/>
          </a:prstGeom>
          <a:noFill/>
          <a:ln w="38100" cap="flat" cmpd="sng">
            <a:solidFill>
              <a:srgbClr val="FF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Lato"/>
              <a:ea typeface="Lato"/>
              <a:cs typeface="Lato"/>
              <a:sym typeface="Lato"/>
            </a:endParaRPr>
          </a:p>
        </p:txBody>
      </p:sp>
      <p:sp>
        <p:nvSpPr>
          <p:cNvPr id="136" name="Google Shape;136;p20"/>
          <p:cNvSpPr txBox="1"/>
          <p:nvPr/>
        </p:nvSpPr>
        <p:spPr>
          <a:xfrm>
            <a:off x="5955225" y="3209975"/>
            <a:ext cx="1039200" cy="400200"/>
          </a:xfrm>
          <a:prstGeom prst="rect">
            <a:avLst/>
          </a:prstGeom>
          <a:noFill/>
          <a:ln w="38100" cap="flat" cmpd="sng">
            <a:solidFill>
              <a:srgbClr val="FF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Lato"/>
              <a:ea typeface="Lato"/>
              <a:cs typeface="Lato"/>
              <a:sym typeface="Lato"/>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567"/>
        <p:cNvGrpSpPr/>
        <p:nvPr/>
      </p:nvGrpSpPr>
      <p:grpSpPr>
        <a:xfrm>
          <a:off x="0" y="0"/>
          <a:ext cx="0" cy="0"/>
          <a:chOff x="0" y="0"/>
          <a:chExt cx="0" cy="0"/>
        </a:xfrm>
      </p:grpSpPr>
      <p:sp>
        <p:nvSpPr>
          <p:cNvPr id="568" name="Google Shape;568;p90"/>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Transposición de los datos</a:t>
            </a:r>
            <a:endParaRPr/>
          </a:p>
        </p:txBody>
      </p:sp>
      <p:sp>
        <p:nvSpPr>
          <p:cNvPr id="569" name="Google Shape;569;p90"/>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lang="es"/>
              <a:t>En el panel izquierdo, haga clic en la consulta Manufacturer. </a:t>
            </a:r>
            <a:endParaRPr/>
          </a:p>
          <a:p>
            <a:pPr marL="457200" lvl="0" indent="-311150" algn="l" rtl="0">
              <a:spcBef>
                <a:spcPts val="0"/>
              </a:spcBef>
              <a:spcAft>
                <a:spcPts val="0"/>
              </a:spcAft>
              <a:buSzPts val="1300"/>
              <a:buChar char="●"/>
            </a:pPr>
            <a:r>
              <a:rPr lang="es"/>
              <a:t>Fíjese en que los datos de ManufacturerID, Manufacturer y Logo aparecen dispuestos en filas. </a:t>
            </a:r>
            <a:endParaRPr/>
          </a:p>
          <a:p>
            <a:pPr marL="457200" lvl="0" indent="-311150" algn="l" rtl="0">
              <a:spcBef>
                <a:spcPts val="0"/>
              </a:spcBef>
              <a:spcAft>
                <a:spcPts val="0"/>
              </a:spcAft>
              <a:buSzPts val="1300"/>
              <a:buChar char="●"/>
            </a:pPr>
            <a:r>
              <a:rPr lang="es"/>
              <a:t>Observe también que el encabezado no es útil. Debemos transponer la tabla para adaptarla a nuestras necesidades.</a:t>
            </a:r>
            <a:endParaRPr/>
          </a:p>
          <a:p>
            <a:pPr marL="457200" lvl="0" indent="-311150" algn="l" rtl="0">
              <a:spcBef>
                <a:spcPts val="0"/>
              </a:spcBef>
              <a:spcAft>
                <a:spcPts val="0"/>
              </a:spcAft>
              <a:buSzPts val="1300"/>
              <a:buChar char="●"/>
            </a:pPr>
            <a:r>
              <a:rPr lang="es"/>
              <a:t> En la cinta de opciones, haga clic en Transformar y luego en Transponer. </a:t>
            </a:r>
            <a:endParaRPr/>
          </a:p>
          <a:p>
            <a:pPr marL="457200" lvl="0" indent="-311150" algn="l" rtl="0">
              <a:spcBef>
                <a:spcPts val="0"/>
              </a:spcBef>
              <a:spcAft>
                <a:spcPts val="0"/>
              </a:spcAft>
              <a:buSzPts val="1300"/>
              <a:buChar char="●"/>
            </a:pPr>
            <a:r>
              <a:rPr lang="es"/>
              <a:t>Tenga en cuenta que los datos se transponen en columnas. Ahora, necesitamos que la primera fila sea el encabezado.</a:t>
            </a:r>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573"/>
        <p:cNvGrpSpPr/>
        <p:nvPr/>
      </p:nvGrpSpPr>
      <p:grpSpPr>
        <a:xfrm>
          <a:off x="0" y="0"/>
          <a:ext cx="0" cy="0"/>
          <a:chOff x="0" y="0"/>
          <a:chExt cx="0" cy="0"/>
        </a:xfrm>
      </p:grpSpPr>
      <p:sp>
        <p:nvSpPr>
          <p:cNvPr id="574" name="Google Shape;574;p91"/>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575" name="Google Shape;575;p91"/>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576" name="Google Shape;576;p91"/>
          <p:cNvPicPr preferRelativeResize="0"/>
          <p:nvPr/>
        </p:nvPicPr>
        <p:blipFill>
          <a:blip r:embed="rId3">
            <a:alphaModFix/>
          </a:blip>
          <a:stretch>
            <a:fillRect/>
          </a:stretch>
        </p:blipFill>
        <p:spPr>
          <a:xfrm>
            <a:off x="1857375" y="933450"/>
            <a:ext cx="5429250" cy="3276600"/>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580"/>
        <p:cNvGrpSpPr/>
        <p:nvPr/>
      </p:nvGrpSpPr>
      <p:grpSpPr>
        <a:xfrm>
          <a:off x="0" y="0"/>
          <a:ext cx="0" cy="0"/>
          <a:chOff x="0" y="0"/>
          <a:chExt cx="0" cy="0"/>
        </a:xfrm>
      </p:grpSpPr>
      <p:sp>
        <p:nvSpPr>
          <p:cNvPr id="581" name="Google Shape;581;p92"/>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Transponer datos</a:t>
            </a:r>
            <a:endParaRPr/>
          </a:p>
        </p:txBody>
      </p:sp>
      <p:sp>
        <p:nvSpPr>
          <p:cNvPr id="582" name="Google Shape;582;p92"/>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fontScale="92500"/>
          </a:bodyPr>
          <a:lstStyle/>
          <a:p>
            <a:pPr marL="457200" lvl="0" indent="-311150" algn="l" rtl="0">
              <a:spcBef>
                <a:spcPts val="0"/>
              </a:spcBef>
              <a:spcAft>
                <a:spcPts val="0"/>
              </a:spcAft>
              <a:buSzPts val="1300"/>
              <a:buChar char="●"/>
            </a:pPr>
            <a:r>
              <a:rPr lang="es"/>
              <a:t>En la cinta de opciones, haga clic en Inicio y luego en Usar la primera fila como encabezado.</a:t>
            </a:r>
            <a:endParaRPr/>
          </a:p>
          <a:p>
            <a:pPr marL="457200" lvl="0" indent="-311150" algn="l" rtl="0">
              <a:spcBef>
                <a:spcPts val="0"/>
              </a:spcBef>
              <a:spcAft>
                <a:spcPts val="0"/>
              </a:spcAft>
              <a:buSzPts val="1300"/>
              <a:buChar char="●"/>
            </a:pPr>
            <a:r>
              <a:rPr lang="es"/>
              <a:t>Observe que, ahora, la tabla Manufacturer aparece dispuesta como necesitamos, con un encabezado y con los valores organizados por columnas.</a:t>
            </a:r>
            <a:endParaRPr/>
          </a:p>
          <a:p>
            <a:pPr marL="457200" lvl="0" indent="-311150" algn="l" rtl="0">
              <a:spcBef>
                <a:spcPts val="0"/>
              </a:spcBef>
              <a:spcAft>
                <a:spcPts val="0"/>
              </a:spcAft>
              <a:buSzPts val="1300"/>
              <a:buChar char="●"/>
            </a:pPr>
            <a:r>
              <a:rPr lang="es"/>
              <a:t>Vea también que en el panel de la derecha, bajo PASOS APLICADOS, aparecerá la lista de las transformaciones y los pasos que se han aplicado. </a:t>
            </a:r>
            <a:endParaRPr/>
          </a:p>
          <a:p>
            <a:pPr marL="457200" lvl="0" indent="-311150" algn="l" rtl="0">
              <a:spcBef>
                <a:spcPts val="0"/>
              </a:spcBef>
              <a:spcAft>
                <a:spcPts val="0"/>
              </a:spcAft>
              <a:buSzPts val="1300"/>
              <a:buChar char="●"/>
            </a:pPr>
            <a:r>
              <a:rPr lang="es"/>
              <a:t>Puede desplazarse a cada cambio realizado en los datos haciendo clic en el paso correspondiente. Los pasos también se pueden eliminar; basta con hacer clic en la X que aparece a la izquierda del paso. </a:t>
            </a:r>
            <a:endParaRPr/>
          </a:p>
          <a:p>
            <a:pPr marL="457200" lvl="0" indent="-311150" algn="l" rtl="0">
              <a:spcBef>
                <a:spcPts val="0"/>
              </a:spcBef>
              <a:spcAft>
                <a:spcPts val="0"/>
              </a:spcAft>
              <a:buSzPts val="1300"/>
              <a:buChar char="●"/>
            </a:pPr>
            <a:r>
              <a:rPr lang="es"/>
              <a:t>Para revisar las propiedades de cada paso, haga clic en el símbolo de engranaje a la derecha del paso.</a:t>
            </a:r>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586"/>
        <p:cNvGrpSpPr/>
        <p:nvPr/>
      </p:nvGrpSpPr>
      <p:grpSpPr>
        <a:xfrm>
          <a:off x="0" y="0"/>
          <a:ext cx="0" cy="0"/>
          <a:chOff x="0" y="0"/>
          <a:chExt cx="0" cy="0"/>
        </a:xfrm>
      </p:grpSpPr>
      <p:sp>
        <p:nvSpPr>
          <p:cNvPr id="587" name="Google Shape;587;p93"/>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588" name="Google Shape;588;p93"/>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589" name="Google Shape;589;p93"/>
          <p:cNvPicPr preferRelativeResize="0"/>
          <p:nvPr/>
        </p:nvPicPr>
        <p:blipFill>
          <a:blip r:embed="rId3">
            <a:alphaModFix/>
          </a:blip>
          <a:stretch>
            <a:fillRect/>
          </a:stretch>
        </p:blipFill>
        <p:spPr>
          <a:xfrm>
            <a:off x="0" y="1069521"/>
            <a:ext cx="9144000" cy="3004457"/>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sp>
        <p:nvSpPr>
          <p:cNvPr id="594" name="Google Shape;594;p94"/>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s"/>
              <a:t>Anexo de consultas</a:t>
            </a:r>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sp>
        <p:nvSpPr>
          <p:cNvPr id="599" name="Google Shape;599;p9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Anexo de consultas</a:t>
            </a:r>
            <a:endParaRPr/>
          </a:p>
        </p:txBody>
      </p:sp>
      <p:sp>
        <p:nvSpPr>
          <p:cNvPr id="600" name="Google Shape;600;p95"/>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lang="es" dirty="0"/>
              <a:t>Para analizar las ventas de todos los países, es más cómodo tener una sola tabla Sales. </a:t>
            </a:r>
            <a:endParaRPr dirty="0"/>
          </a:p>
          <a:p>
            <a:pPr marL="457200" lvl="0" indent="-311150" algn="l" rtl="0">
              <a:spcBef>
                <a:spcPts val="0"/>
              </a:spcBef>
              <a:spcAft>
                <a:spcPts val="0"/>
              </a:spcAft>
              <a:buSzPts val="1300"/>
              <a:buChar char="●"/>
            </a:pPr>
            <a:r>
              <a:rPr lang="es" dirty="0"/>
              <a:t>Para ello, debe anexar todas las filas de la consulta International Sales a la consulta Sales.</a:t>
            </a:r>
            <a:endParaRPr dirty="0"/>
          </a:p>
          <a:p>
            <a:pPr marL="457200" lvl="0" indent="-311150" algn="l" rtl="0">
              <a:spcBef>
                <a:spcPts val="0"/>
              </a:spcBef>
              <a:spcAft>
                <a:spcPts val="0"/>
              </a:spcAft>
              <a:buSzPts val="1300"/>
              <a:buChar char="●"/>
            </a:pPr>
            <a:r>
              <a:rPr lang="es" dirty="0"/>
              <a:t>Haga clic en Sales en la ventana Consultas en el panel de la izquierda, tal y como se muestra a continuación.</a:t>
            </a:r>
            <a:endParaRPr dirty="0"/>
          </a:p>
          <a:p>
            <a:pPr marL="457200" lvl="0" indent="-311150" algn="l" rtl="0">
              <a:spcBef>
                <a:spcPts val="0"/>
              </a:spcBef>
              <a:spcAft>
                <a:spcPts val="0"/>
              </a:spcAft>
              <a:buSzPts val="1300"/>
              <a:buChar char="●"/>
            </a:pPr>
            <a:r>
              <a:rPr lang="es" dirty="0"/>
              <a:t>En la cinta de opciones, haga clic en Inicio y luego en Anexar consultas. </a:t>
            </a:r>
            <a:endParaRPr dirty="0"/>
          </a:p>
          <a:p>
            <a:pPr marL="457200" lvl="0" indent="-311150" algn="l" rtl="0">
              <a:spcBef>
                <a:spcPts val="0"/>
              </a:spcBef>
              <a:spcAft>
                <a:spcPts val="0"/>
              </a:spcAft>
              <a:buSzPts val="1300"/>
              <a:buChar char="●"/>
            </a:pPr>
            <a:r>
              <a:rPr lang="es" dirty="0"/>
              <a:t>Se abre el cuadro de diálogo Anexar. Hay dos opciones para anexar: Dos tablas o Tres o más tablas. Deje seleccionada la opción Dos tablas, ya que solo vamos a anexar dos tablas.</a:t>
            </a:r>
            <a:endParaRPr dirty="0"/>
          </a:p>
          <a:p>
            <a:pPr marL="457200" lvl="0" indent="-311150" algn="l" rtl="0">
              <a:spcBef>
                <a:spcPts val="0"/>
              </a:spcBef>
              <a:spcAft>
                <a:spcPts val="0"/>
              </a:spcAft>
              <a:buSzPts val="1300"/>
              <a:buChar char="●"/>
            </a:pPr>
            <a:r>
              <a:rPr lang="es" dirty="0"/>
              <a:t>Haga clic en International Sales en la lista desplegable y luego en Aceptar.</a:t>
            </a:r>
            <a:endParaRPr dirty="0"/>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604"/>
        <p:cNvGrpSpPr/>
        <p:nvPr/>
      </p:nvGrpSpPr>
      <p:grpSpPr>
        <a:xfrm>
          <a:off x="0" y="0"/>
          <a:ext cx="0" cy="0"/>
          <a:chOff x="0" y="0"/>
          <a:chExt cx="0" cy="0"/>
        </a:xfrm>
      </p:grpSpPr>
      <p:sp>
        <p:nvSpPr>
          <p:cNvPr id="605" name="Google Shape;605;p96"/>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606" name="Google Shape;606;p96"/>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607" name="Google Shape;607;p96"/>
          <p:cNvPicPr preferRelativeResize="0"/>
          <p:nvPr/>
        </p:nvPicPr>
        <p:blipFill>
          <a:blip r:embed="rId3">
            <a:alphaModFix/>
          </a:blip>
          <a:stretch>
            <a:fillRect/>
          </a:stretch>
        </p:blipFill>
        <p:spPr>
          <a:xfrm>
            <a:off x="0" y="720738"/>
            <a:ext cx="9143999" cy="3702024"/>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611"/>
        <p:cNvGrpSpPr/>
        <p:nvPr/>
      </p:nvGrpSpPr>
      <p:grpSpPr>
        <a:xfrm>
          <a:off x="0" y="0"/>
          <a:ext cx="0" cy="0"/>
          <a:chOff x="0" y="0"/>
          <a:chExt cx="0" cy="0"/>
        </a:xfrm>
      </p:grpSpPr>
      <p:sp>
        <p:nvSpPr>
          <p:cNvPr id="612" name="Google Shape;612;p97"/>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dirty="0"/>
              <a:t>Anexo de consultas</a:t>
            </a:r>
            <a:endParaRPr dirty="0"/>
          </a:p>
        </p:txBody>
      </p:sp>
      <p:sp>
        <p:nvSpPr>
          <p:cNvPr id="613" name="Google Shape;613;p97"/>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lang="es" dirty="0"/>
              <a:t>Ahora veremos una nueva columna en la tabla Sales denominada Country. </a:t>
            </a:r>
          </a:p>
          <a:p>
            <a:pPr marL="457200" lvl="0" indent="-311150" algn="l" rtl="0">
              <a:spcBef>
                <a:spcPts val="0"/>
              </a:spcBef>
              <a:spcAft>
                <a:spcPts val="0"/>
              </a:spcAft>
              <a:buSzPts val="1300"/>
              <a:buChar char="●"/>
            </a:pPr>
            <a:r>
              <a:rPr lang="es" dirty="0"/>
              <a:t>Esto se debe a que, como International Sales ya incluía la columna adicional Country, Power BI Desktop la ha agregado a la tabla Sales al cargar los valores de la consulta International Sales.</a:t>
            </a:r>
            <a:endParaRPr dirty="0"/>
          </a:p>
          <a:p>
            <a:pPr marL="457200" lvl="0" indent="-311150" algn="l" rtl="0">
              <a:spcBef>
                <a:spcPts val="0"/>
              </a:spcBef>
              <a:spcAft>
                <a:spcPts val="0"/>
              </a:spcAft>
              <a:buSzPts val="1300"/>
              <a:buChar char="●"/>
            </a:pPr>
            <a:r>
              <a:rPr lang="es" dirty="0"/>
              <a:t>La columna Country reflejará de forma predeterminada valores null en las filas de la tabla Sales, ya que dicha columna no existía en la tabla con los datos de EE. UU. </a:t>
            </a:r>
            <a:endParaRPr dirty="0"/>
          </a:p>
          <a:p>
            <a:pPr marL="457200" lvl="0" indent="-311150" algn="l" rtl="0">
              <a:spcBef>
                <a:spcPts val="0"/>
              </a:spcBef>
              <a:spcAft>
                <a:spcPts val="0"/>
              </a:spcAft>
              <a:buSzPts val="1300"/>
              <a:buChar char="●"/>
            </a:pPr>
            <a:r>
              <a:rPr lang="es" dirty="0"/>
              <a:t>Ahora vamos a agregar el valor "USA" como una operación de forma de datos. </a:t>
            </a:r>
            <a:endParaRPr dirty="0"/>
          </a:p>
          <a:p>
            <a:pPr marL="457200" lvl="0" indent="-311150" algn="l" rtl="0">
              <a:spcBef>
                <a:spcPts val="0"/>
              </a:spcBef>
              <a:spcAft>
                <a:spcPts val="0"/>
              </a:spcAft>
              <a:buSzPts val="1300"/>
              <a:buChar char="●"/>
            </a:pPr>
            <a:r>
              <a:rPr lang="es" dirty="0"/>
              <a:t>En la cinta de opciones, haga clic en Agregar columna y luego en Columna condicional.</a:t>
            </a:r>
            <a:endParaRPr dirty="0"/>
          </a:p>
          <a:p>
            <a:pPr marL="0" lvl="0" indent="0" algn="l" rtl="0">
              <a:spcBef>
                <a:spcPts val="1200"/>
              </a:spcBef>
              <a:spcAft>
                <a:spcPts val="1200"/>
              </a:spcAft>
              <a:buNone/>
            </a:pPr>
            <a:endParaRPr dirty="0"/>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617"/>
        <p:cNvGrpSpPr/>
        <p:nvPr/>
      </p:nvGrpSpPr>
      <p:grpSpPr>
        <a:xfrm>
          <a:off x="0" y="0"/>
          <a:ext cx="0" cy="0"/>
          <a:chOff x="0" y="0"/>
          <a:chExt cx="0" cy="0"/>
        </a:xfrm>
      </p:grpSpPr>
      <p:sp>
        <p:nvSpPr>
          <p:cNvPr id="618" name="Google Shape;618;p98"/>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619" name="Google Shape;619;p98"/>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620" name="Google Shape;620;p98"/>
          <p:cNvPicPr preferRelativeResize="0"/>
          <p:nvPr/>
        </p:nvPicPr>
        <p:blipFill>
          <a:blip r:embed="rId3">
            <a:alphaModFix/>
          </a:blip>
          <a:stretch>
            <a:fillRect/>
          </a:stretch>
        </p:blipFill>
        <p:spPr>
          <a:xfrm>
            <a:off x="0" y="593923"/>
            <a:ext cx="9144000" cy="3955654"/>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624"/>
        <p:cNvGrpSpPr/>
        <p:nvPr/>
      </p:nvGrpSpPr>
      <p:grpSpPr>
        <a:xfrm>
          <a:off x="0" y="0"/>
          <a:ext cx="0" cy="0"/>
          <a:chOff x="0" y="0"/>
          <a:chExt cx="0" cy="0"/>
        </a:xfrm>
      </p:grpSpPr>
      <p:sp>
        <p:nvSpPr>
          <p:cNvPr id="625" name="Google Shape;625;p99"/>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626" name="Google Shape;626;p99"/>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627" name="Google Shape;627;p99"/>
          <p:cNvPicPr preferRelativeResize="0"/>
          <p:nvPr/>
        </p:nvPicPr>
        <p:blipFill>
          <a:blip r:embed="rId3">
            <a:alphaModFix/>
          </a:blip>
          <a:stretch>
            <a:fillRect/>
          </a:stretch>
        </p:blipFill>
        <p:spPr>
          <a:xfrm>
            <a:off x="0" y="446333"/>
            <a:ext cx="9144000" cy="3893634"/>
          </a:xfrm>
          <a:prstGeom prst="rect">
            <a:avLst/>
          </a:prstGeom>
          <a:noFill/>
          <a:ln>
            <a:noFill/>
          </a:ln>
        </p:spPr>
      </p:pic>
      <p:sp>
        <p:nvSpPr>
          <p:cNvPr id="628" name="Google Shape;628;p99"/>
          <p:cNvSpPr txBox="1"/>
          <p:nvPr/>
        </p:nvSpPr>
        <p:spPr>
          <a:xfrm>
            <a:off x="166850" y="4357850"/>
            <a:ext cx="89103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a:latin typeface="Lato"/>
                <a:ea typeface="Lato"/>
                <a:cs typeface="Lato"/>
                <a:sym typeface="Lato"/>
              </a:rPr>
              <a:t>Esto dice: si el valor actual de Country es null, el valor debe ser USA; de lo contrario, use el valor actual</a:t>
            </a:r>
            <a:endParaRPr>
              <a:latin typeface="Lato"/>
              <a:ea typeface="Lato"/>
              <a:cs typeface="Lato"/>
              <a:sym typeface="Lato"/>
            </a:endParaRPr>
          </a:p>
          <a:p>
            <a:pPr marL="0" lvl="0" indent="0" algn="l" rtl="0">
              <a:spcBef>
                <a:spcPts val="0"/>
              </a:spcBef>
              <a:spcAft>
                <a:spcPts val="0"/>
              </a:spcAft>
              <a:buNone/>
            </a:pPr>
            <a:r>
              <a:rPr lang="es">
                <a:latin typeface="Lato"/>
                <a:ea typeface="Lato"/>
                <a:cs typeface="Lato"/>
                <a:sym typeface="Lato"/>
              </a:rPr>
              <a:t>de Country.</a:t>
            </a:r>
            <a:endParaRPr>
              <a:latin typeface="Lato"/>
              <a:ea typeface="Lato"/>
              <a:cs typeface="Lato"/>
              <a:sym typeface="Lato"/>
            </a:endParaRPr>
          </a:p>
          <a:p>
            <a:pPr marL="0" lvl="0" indent="0" algn="l" rtl="0">
              <a:spcBef>
                <a:spcPts val="0"/>
              </a:spcBef>
              <a:spcAft>
                <a:spcPts val="0"/>
              </a:spcAft>
              <a:buNone/>
            </a:pPr>
            <a:endParaRPr>
              <a:latin typeface="Lato"/>
              <a:ea typeface="Lato"/>
              <a:cs typeface="Lato"/>
              <a:sym typeface="Lato"/>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21"/>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Conjunto de datos e hipótesis</a:t>
            </a:r>
            <a:endParaRPr/>
          </a:p>
        </p:txBody>
      </p:sp>
      <p:sp>
        <p:nvSpPr>
          <p:cNvPr id="142" name="Google Shape;142;p21"/>
          <p:cNvSpPr txBox="1">
            <a:spLocks noGrp="1"/>
          </p:cNvSpPr>
          <p:nvPr>
            <p:ph type="body" idx="1"/>
          </p:nvPr>
        </p:nvSpPr>
        <p:spPr>
          <a:xfrm>
            <a:off x="729450" y="2078875"/>
            <a:ext cx="7688700" cy="2863800"/>
          </a:xfrm>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lang="es" dirty="0"/>
              <a:t>El conjunto de datos que usaremos hoy es un análisis de ventas y cuotas de mercado para la empresa ficticia “VanArsdel”. </a:t>
            </a:r>
            <a:endParaRPr dirty="0"/>
          </a:p>
          <a:p>
            <a:pPr marL="457200" lvl="0" indent="-311150" algn="l" rtl="0">
              <a:spcBef>
                <a:spcPts val="0"/>
              </a:spcBef>
              <a:spcAft>
                <a:spcPts val="0"/>
              </a:spcAft>
              <a:buSzPts val="1300"/>
              <a:buChar char="●"/>
            </a:pPr>
            <a:r>
              <a:rPr lang="es" dirty="0"/>
              <a:t>Es un ejemplo de datos </a:t>
            </a:r>
            <a:r>
              <a:rPr lang="es" b="1" dirty="0"/>
              <a:t>REALES</a:t>
            </a:r>
            <a:r>
              <a:rPr lang="es" dirty="0"/>
              <a:t>. Aunque el nombre de la empresa es ficticio.</a:t>
            </a:r>
            <a:endParaRPr dirty="0"/>
          </a:p>
          <a:p>
            <a:pPr marL="457200" lvl="0" indent="-311150" algn="l" rtl="0">
              <a:spcBef>
                <a:spcPts val="0"/>
              </a:spcBef>
              <a:spcAft>
                <a:spcPts val="0"/>
              </a:spcAft>
              <a:buSzPts val="1300"/>
              <a:buChar char="●"/>
            </a:pPr>
            <a:r>
              <a:rPr lang="es" dirty="0"/>
              <a:t>El dataset es ofrecido por Microsoft. </a:t>
            </a:r>
            <a:endParaRPr dirty="0"/>
          </a:p>
          <a:p>
            <a:pPr marL="457200" lvl="0" indent="-311150" algn="l" rtl="0">
              <a:spcBef>
                <a:spcPts val="0"/>
              </a:spcBef>
              <a:spcAft>
                <a:spcPts val="0"/>
              </a:spcAft>
              <a:buSzPts val="1300"/>
              <a:buChar char="●"/>
            </a:pPr>
            <a:r>
              <a:rPr lang="es" dirty="0"/>
              <a:t>Hipótesis:</a:t>
            </a:r>
            <a:endParaRPr dirty="0"/>
          </a:p>
          <a:p>
            <a:pPr marL="914400" lvl="1" indent="-298450" algn="l" rtl="0">
              <a:spcBef>
                <a:spcPts val="0"/>
              </a:spcBef>
              <a:spcAft>
                <a:spcPts val="0"/>
              </a:spcAft>
              <a:buSzPts val="1100"/>
              <a:buChar char="○"/>
            </a:pPr>
            <a:r>
              <a:rPr lang="es" dirty="0"/>
              <a:t>La empresa  fabrica y vende productos.</a:t>
            </a:r>
            <a:endParaRPr dirty="0"/>
          </a:p>
          <a:p>
            <a:pPr marL="914400" lvl="1" indent="-298450" algn="l" rtl="0">
              <a:spcBef>
                <a:spcPts val="0"/>
              </a:spcBef>
              <a:spcAft>
                <a:spcPts val="0"/>
              </a:spcAft>
              <a:buSzPts val="1100"/>
              <a:buChar char="○"/>
            </a:pPr>
            <a:r>
              <a:rPr lang="es" dirty="0"/>
              <a:t>Se venden directamente a consumidores tanto nacionales como de otros países.</a:t>
            </a:r>
            <a:endParaRPr dirty="0"/>
          </a:p>
          <a:p>
            <a:pPr marL="914400" lvl="1" indent="-298450" algn="l" rtl="0">
              <a:spcBef>
                <a:spcPts val="0"/>
              </a:spcBef>
              <a:spcAft>
                <a:spcPts val="0"/>
              </a:spcAft>
              <a:buSzPts val="1100"/>
              <a:buChar char="○"/>
            </a:pPr>
            <a:r>
              <a:rPr lang="es" dirty="0"/>
              <a:t>El objetivo es crear un informe para recoger las métricas más importantes para que la empresa tome decisiones. En la siguiente diapositiva podrá ver el resultado esperado a conseguir.</a:t>
            </a:r>
            <a:endParaRPr dirty="0"/>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632"/>
        <p:cNvGrpSpPr/>
        <p:nvPr/>
      </p:nvGrpSpPr>
      <p:grpSpPr>
        <a:xfrm>
          <a:off x="0" y="0"/>
          <a:ext cx="0" cy="0"/>
          <a:chOff x="0" y="0"/>
          <a:chExt cx="0" cy="0"/>
        </a:xfrm>
      </p:grpSpPr>
      <p:sp>
        <p:nvSpPr>
          <p:cNvPr id="633" name="Google Shape;633;p100"/>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Datos</a:t>
            </a:r>
            <a:endParaRPr/>
          </a:p>
        </p:txBody>
      </p:sp>
      <p:sp>
        <p:nvSpPr>
          <p:cNvPr id="634" name="Google Shape;634;p100"/>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lang="es"/>
              <a:t>Verá la columna CountryName en la ventana Editor de consultas</a:t>
            </a:r>
            <a:endParaRPr/>
          </a:p>
          <a:p>
            <a:pPr marL="457200" lvl="0" indent="-311150" algn="l" rtl="0">
              <a:spcBef>
                <a:spcPts val="0"/>
              </a:spcBef>
              <a:spcAft>
                <a:spcPts val="0"/>
              </a:spcAft>
              <a:buSzPts val="1300"/>
              <a:buChar char="●"/>
            </a:pPr>
            <a:r>
              <a:rPr lang="es"/>
              <a:t>La columna Country original solo es necesaria como una columna temporal. No la necesitamos en la tabla final para el análisis, así que podemos quitarla.</a:t>
            </a:r>
            <a:endParaRPr/>
          </a:p>
        </p:txBody>
      </p:sp>
      <p:pic>
        <p:nvPicPr>
          <p:cNvPr id="635" name="Google Shape;635;p100"/>
          <p:cNvPicPr preferRelativeResize="0"/>
          <p:nvPr/>
        </p:nvPicPr>
        <p:blipFill>
          <a:blip r:embed="rId3">
            <a:alphaModFix/>
          </a:blip>
          <a:stretch>
            <a:fillRect/>
          </a:stretch>
        </p:blipFill>
        <p:spPr>
          <a:xfrm>
            <a:off x="0" y="2999227"/>
            <a:ext cx="9143999" cy="1645546"/>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639"/>
        <p:cNvGrpSpPr/>
        <p:nvPr/>
      </p:nvGrpSpPr>
      <p:grpSpPr>
        <a:xfrm>
          <a:off x="0" y="0"/>
          <a:ext cx="0" cy="0"/>
          <a:chOff x="0" y="0"/>
          <a:chExt cx="0" cy="0"/>
        </a:xfrm>
      </p:grpSpPr>
      <p:sp>
        <p:nvSpPr>
          <p:cNvPr id="640" name="Google Shape;640;p101"/>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Datos</a:t>
            </a:r>
            <a:endParaRPr/>
          </a:p>
        </p:txBody>
      </p:sp>
      <p:sp>
        <p:nvSpPr>
          <p:cNvPr id="641" name="Google Shape;641;p101"/>
          <p:cNvSpPr txBox="1">
            <a:spLocks noGrp="1"/>
          </p:cNvSpPr>
          <p:nvPr>
            <p:ph type="body" idx="1"/>
          </p:nvPr>
        </p:nvSpPr>
        <p:spPr>
          <a:xfrm>
            <a:off x="729450" y="1850275"/>
            <a:ext cx="7688700" cy="2261100"/>
          </a:xfrm>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lang="es"/>
              <a:t>Haga clic con el botón derecho en la columna Country y haga clic en Quitar, tal y como se muestra en la siguiente imagen.</a:t>
            </a:r>
            <a:endParaRPr/>
          </a:p>
          <a:p>
            <a:pPr marL="0" lvl="0" indent="0" algn="l" rtl="0">
              <a:spcBef>
                <a:spcPts val="1200"/>
              </a:spcBef>
              <a:spcAft>
                <a:spcPts val="1200"/>
              </a:spcAft>
              <a:buNone/>
            </a:pPr>
            <a:endParaRPr/>
          </a:p>
        </p:txBody>
      </p:sp>
      <p:pic>
        <p:nvPicPr>
          <p:cNvPr id="642" name="Google Shape;642;p101"/>
          <p:cNvPicPr preferRelativeResize="0"/>
          <p:nvPr/>
        </p:nvPicPr>
        <p:blipFill>
          <a:blip r:embed="rId3">
            <a:alphaModFix/>
          </a:blip>
          <a:stretch>
            <a:fillRect/>
          </a:stretch>
        </p:blipFill>
        <p:spPr>
          <a:xfrm>
            <a:off x="1800" y="2491538"/>
            <a:ext cx="9144000" cy="2575775"/>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646"/>
        <p:cNvGrpSpPr/>
        <p:nvPr/>
      </p:nvGrpSpPr>
      <p:grpSpPr>
        <a:xfrm>
          <a:off x="0" y="0"/>
          <a:ext cx="0" cy="0"/>
          <a:chOff x="0" y="0"/>
          <a:chExt cx="0" cy="0"/>
        </a:xfrm>
      </p:grpSpPr>
      <p:sp>
        <p:nvSpPr>
          <p:cNvPr id="647" name="Google Shape;647;p102"/>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Datos</a:t>
            </a:r>
            <a:endParaRPr/>
          </a:p>
        </p:txBody>
      </p:sp>
      <p:sp>
        <p:nvSpPr>
          <p:cNvPr id="648" name="Google Shape;648;p102"/>
          <p:cNvSpPr txBox="1">
            <a:spLocks noGrp="1"/>
          </p:cNvSpPr>
          <p:nvPr>
            <p:ph type="body" idx="1"/>
          </p:nvPr>
        </p:nvSpPr>
        <p:spPr>
          <a:xfrm>
            <a:off x="729450" y="1853850"/>
            <a:ext cx="7688700" cy="3068400"/>
          </a:xfrm>
          <a:prstGeom prst="rect">
            <a:avLst/>
          </a:prstGeom>
        </p:spPr>
        <p:txBody>
          <a:bodyPr spcFirstLastPara="1" wrap="square" lIns="91425" tIns="91425" rIns="91425" bIns="91425" anchor="t" anchorCtr="0">
            <a:noAutofit/>
          </a:bodyPr>
          <a:lstStyle/>
          <a:p>
            <a:pPr marL="457200" lvl="0" indent="-317500" algn="l" rtl="0">
              <a:lnSpc>
                <a:spcPct val="95000"/>
              </a:lnSpc>
              <a:spcBef>
                <a:spcPts val="0"/>
              </a:spcBef>
              <a:spcAft>
                <a:spcPts val="0"/>
              </a:spcAft>
              <a:buSzPts val="1400"/>
              <a:buChar char="●"/>
            </a:pPr>
            <a:r>
              <a:rPr lang="es" sz="1400" dirty="0"/>
              <a:t>Ahora podemos cambiar el nombre de la columna CountryName a Country. </a:t>
            </a:r>
            <a:endParaRPr sz="1400" dirty="0"/>
          </a:p>
          <a:p>
            <a:pPr marL="457200" lvl="0" indent="-317500" algn="l" rtl="0">
              <a:lnSpc>
                <a:spcPct val="95000"/>
              </a:lnSpc>
              <a:spcBef>
                <a:spcPts val="0"/>
              </a:spcBef>
              <a:spcAft>
                <a:spcPts val="0"/>
              </a:spcAft>
              <a:buSzPts val="1400"/>
              <a:buChar char="●"/>
            </a:pPr>
            <a:r>
              <a:rPr lang="es" sz="1400" dirty="0"/>
              <a:t>Haga clic con el botón derecho en la columna CountryName y cámbiela de nombre a Country.</a:t>
            </a:r>
            <a:endParaRPr sz="1400" dirty="0"/>
          </a:p>
          <a:p>
            <a:pPr marL="457200" lvl="0" indent="-317500" algn="l" rtl="0">
              <a:lnSpc>
                <a:spcPct val="95000"/>
              </a:lnSpc>
              <a:spcBef>
                <a:spcPts val="0"/>
              </a:spcBef>
              <a:spcAft>
                <a:spcPts val="0"/>
              </a:spcAft>
              <a:buSzPts val="1400"/>
              <a:buChar char="●"/>
            </a:pPr>
            <a:r>
              <a:rPr lang="es" sz="1400" dirty="0"/>
              <a:t>En Inicio , luego en Tipo de datos o seleccionando el tipo de datos junto al encabezado de la columna, cambie el tipo de datos de la columna Country al tipo Texto.</a:t>
            </a:r>
            <a:endParaRPr sz="1400" dirty="0"/>
          </a:p>
          <a:p>
            <a:pPr marL="457200" lvl="0" indent="-317500" algn="l" rtl="0">
              <a:lnSpc>
                <a:spcPct val="95000"/>
              </a:lnSpc>
              <a:spcBef>
                <a:spcPts val="0"/>
              </a:spcBef>
              <a:spcAft>
                <a:spcPts val="0"/>
              </a:spcAft>
              <a:buSzPts val="1400"/>
              <a:buChar char="●"/>
            </a:pPr>
            <a:r>
              <a:rPr lang="es" sz="1400" dirty="0"/>
              <a:t>En Inicio, luego en Tipo de datos o seleccionando el tipo de datos junto al encabezado de la columna, cambie el tipo de datos de la columna Revenue al tipo Número decimal fijo, puesto que es un campo de moneda.</a:t>
            </a:r>
            <a:endParaRPr sz="1400" dirty="0"/>
          </a:p>
          <a:p>
            <a:pPr marL="457200" lvl="0" indent="-317500" algn="l" rtl="0">
              <a:lnSpc>
                <a:spcPct val="95000"/>
              </a:lnSpc>
              <a:spcBef>
                <a:spcPts val="0"/>
              </a:spcBef>
              <a:spcAft>
                <a:spcPts val="0"/>
              </a:spcAft>
              <a:buSzPts val="1400"/>
              <a:buChar char="●"/>
            </a:pPr>
            <a:r>
              <a:rPr lang="es" sz="1400" dirty="0"/>
              <a:t>Cuando los datos se actualicen, se procesarán a través de todos los "Pasos aplicados" que hemos creado. La columna con la nueva denominación Country tendrá los nombres de todos los países, USA incluido. Para confirmarlo, haga clic en el menú desplegable junto a la columna Country para ver los valores únicos.</a:t>
            </a:r>
            <a:endParaRPr sz="1400" dirty="0"/>
          </a:p>
          <a:p>
            <a:pPr marL="457200" lvl="0" indent="-317500" algn="l" rtl="0">
              <a:lnSpc>
                <a:spcPct val="95000"/>
              </a:lnSpc>
              <a:spcBef>
                <a:spcPts val="0"/>
              </a:spcBef>
              <a:spcAft>
                <a:spcPts val="0"/>
              </a:spcAft>
              <a:buSzPts val="1400"/>
              <a:buChar char="●"/>
            </a:pPr>
            <a:r>
              <a:rPr lang="es" sz="1400" dirty="0"/>
              <a:t>Al principio, solo veremos los datos de USA. Haga clic en Cargar más para validar que tenemos datos de los ocho países.</a:t>
            </a:r>
            <a:endParaRPr sz="1400" dirty="0"/>
          </a:p>
          <a:p>
            <a:pPr marL="457200" lvl="0" indent="-317500" algn="l" rtl="0">
              <a:lnSpc>
                <a:spcPct val="95000"/>
              </a:lnSpc>
              <a:spcBef>
                <a:spcPts val="0"/>
              </a:spcBef>
              <a:spcAft>
                <a:spcPts val="0"/>
              </a:spcAft>
              <a:buSzPts val="1400"/>
              <a:buChar char="●"/>
            </a:pPr>
            <a:r>
              <a:rPr lang="es" sz="1400" dirty="0"/>
              <a:t> Haga clic en Aceptar para cerrar este filtro.</a:t>
            </a:r>
            <a:endParaRPr sz="1400" dirty="0"/>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652"/>
        <p:cNvGrpSpPr/>
        <p:nvPr/>
      </p:nvGrpSpPr>
      <p:grpSpPr>
        <a:xfrm>
          <a:off x="0" y="0"/>
          <a:ext cx="0" cy="0"/>
          <a:chOff x="0" y="0"/>
          <a:chExt cx="0" cy="0"/>
        </a:xfrm>
      </p:grpSpPr>
      <p:sp>
        <p:nvSpPr>
          <p:cNvPr id="653" name="Google Shape;653;p103"/>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654" name="Google Shape;654;p103"/>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655" name="Google Shape;655;p103"/>
          <p:cNvPicPr preferRelativeResize="0"/>
          <p:nvPr/>
        </p:nvPicPr>
        <p:blipFill>
          <a:blip r:embed="rId3">
            <a:alphaModFix/>
          </a:blip>
          <a:stretch>
            <a:fillRect/>
          </a:stretch>
        </p:blipFill>
        <p:spPr>
          <a:xfrm>
            <a:off x="0" y="465916"/>
            <a:ext cx="9143999" cy="4211668"/>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659"/>
        <p:cNvGrpSpPr/>
        <p:nvPr/>
      </p:nvGrpSpPr>
      <p:grpSpPr>
        <a:xfrm>
          <a:off x="0" y="0"/>
          <a:ext cx="0" cy="0"/>
          <a:chOff x="0" y="0"/>
          <a:chExt cx="0" cy="0"/>
        </a:xfrm>
      </p:grpSpPr>
      <p:sp>
        <p:nvSpPr>
          <p:cNvPr id="660" name="Google Shape;660;p10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Datos</a:t>
            </a:r>
            <a:endParaRPr/>
          </a:p>
        </p:txBody>
      </p:sp>
      <p:sp>
        <p:nvSpPr>
          <p:cNvPr id="661" name="Google Shape;661;p104"/>
          <p:cNvSpPr txBox="1">
            <a:spLocks noGrp="1"/>
          </p:cNvSpPr>
          <p:nvPr>
            <p:ph type="body" idx="1"/>
          </p:nvPr>
        </p:nvSpPr>
        <p:spPr>
          <a:xfrm>
            <a:off x="729450" y="1935600"/>
            <a:ext cx="7688700" cy="3120300"/>
          </a:xfrm>
          <a:prstGeom prst="rect">
            <a:avLst/>
          </a:prstGeom>
        </p:spPr>
        <p:txBody>
          <a:bodyPr spcFirstLastPara="1" wrap="square" lIns="91425" tIns="91425" rIns="91425" bIns="91425" anchor="t" anchorCtr="0">
            <a:normAutofit/>
          </a:bodyPr>
          <a:lstStyle/>
          <a:p>
            <a:pPr marL="457200" lvl="0" indent="-317500" algn="l" rtl="0">
              <a:spcBef>
                <a:spcPts val="0"/>
              </a:spcBef>
              <a:spcAft>
                <a:spcPts val="0"/>
              </a:spcAft>
              <a:buSzPts val="1400"/>
              <a:buChar char="●"/>
            </a:pPr>
            <a:r>
              <a:rPr lang="es" sz="1400" dirty="0"/>
              <a:t>Normalmente, al explorar datos, se carga un subconjunto de datos. </a:t>
            </a:r>
            <a:endParaRPr sz="1400" dirty="0"/>
          </a:p>
          <a:p>
            <a:pPr marL="457200" lvl="0" indent="-317500" algn="l" rtl="0">
              <a:spcBef>
                <a:spcPts val="0"/>
              </a:spcBef>
              <a:spcAft>
                <a:spcPts val="0"/>
              </a:spcAft>
              <a:buSzPts val="1400"/>
              <a:buChar char="●"/>
            </a:pPr>
            <a:r>
              <a:rPr lang="es" sz="1400" dirty="0"/>
              <a:t>Esto se puede hacer de varias maneras. </a:t>
            </a:r>
            <a:endParaRPr sz="1400" dirty="0"/>
          </a:p>
          <a:p>
            <a:pPr marL="914400" lvl="1" indent="-304800" algn="l" rtl="0">
              <a:spcBef>
                <a:spcPts val="0"/>
              </a:spcBef>
              <a:spcAft>
                <a:spcPts val="0"/>
              </a:spcAft>
              <a:buSzPts val="1200"/>
              <a:buChar char="○"/>
            </a:pPr>
            <a:r>
              <a:rPr lang="es" sz="1200" dirty="0"/>
              <a:t>En la cinta de opciones, puede hacer clic en Inicio, en Conservar filas y luego en Conservar filas superiores. </a:t>
            </a:r>
            <a:endParaRPr sz="1200" dirty="0"/>
          </a:p>
          <a:p>
            <a:pPr marL="914400" lvl="1" indent="-304800" algn="l" rtl="0">
              <a:spcBef>
                <a:spcPts val="0"/>
              </a:spcBef>
              <a:spcAft>
                <a:spcPts val="0"/>
              </a:spcAft>
              <a:buSzPts val="1200"/>
              <a:buChar char="○"/>
            </a:pPr>
            <a:r>
              <a:rPr lang="es" sz="1200" dirty="0"/>
              <a:t>Otra forma de cargar un subconjunto de datos es dirigirse a Inicio, luego hacer clic en Conservar filas y luego en Conservar filas inferiores. </a:t>
            </a:r>
            <a:endParaRPr sz="1200" dirty="0"/>
          </a:p>
          <a:p>
            <a:pPr marL="914400" lvl="1" indent="-304800" algn="l" rtl="0">
              <a:spcBef>
                <a:spcPts val="0"/>
              </a:spcBef>
              <a:spcAft>
                <a:spcPts val="0"/>
              </a:spcAft>
              <a:buSzPts val="1200"/>
              <a:buChar char="○"/>
            </a:pPr>
            <a:r>
              <a:rPr lang="es" sz="1200" dirty="0"/>
              <a:t>Un tercer método es hacer clic en Inicio, en Conservar filas y luego en Conservar intervalo de filas. </a:t>
            </a:r>
            <a:endParaRPr sz="1200" dirty="0"/>
          </a:p>
          <a:p>
            <a:pPr marL="457200" lvl="0" indent="-317500" algn="l" rtl="0">
              <a:spcBef>
                <a:spcPts val="0"/>
              </a:spcBef>
              <a:spcAft>
                <a:spcPts val="0"/>
              </a:spcAft>
              <a:buSzPts val="1400"/>
              <a:buChar char="●"/>
            </a:pPr>
            <a:r>
              <a:rPr lang="es" sz="1400" dirty="0"/>
              <a:t>Puedes usar cualquiera de estas opciones para filtrar por un subconjunto de datos. </a:t>
            </a:r>
            <a:endParaRPr sz="1400" dirty="0"/>
          </a:p>
          <a:p>
            <a:pPr marL="457200" lvl="0" indent="-317500" algn="l" rtl="0">
              <a:spcBef>
                <a:spcPts val="0"/>
              </a:spcBef>
              <a:spcAft>
                <a:spcPts val="0"/>
              </a:spcAft>
              <a:buSzPts val="1400"/>
              <a:buChar char="●"/>
            </a:pPr>
            <a:r>
              <a:rPr lang="es" sz="1400" dirty="0"/>
              <a:t>En nuestro caso, nuestro conjunto de datos tiene datos de 2014 a 2021 y queremos empezar por los últimos tres años de datos (2019-2021). </a:t>
            </a:r>
            <a:endParaRPr sz="1400" dirty="0"/>
          </a:p>
          <a:p>
            <a:pPr marL="457200" lvl="0" indent="-317500" algn="l" rtl="0">
              <a:spcBef>
                <a:spcPts val="0"/>
              </a:spcBef>
              <a:spcAft>
                <a:spcPts val="0"/>
              </a:spcAft>
              <a:buSzPts val="1400"/>
              <a:buChar char="●"/>
            </a:pPr>
            <a:r>
              <a:rPr lang="es" sz="1400" dirty="0"/>
              <a:t>Aún desconocemos el número de filas. Podemos filtrar por año para obtener el subconjunto correspondiente.</a:t>
            </a:r>
            <a:endParaRPr sz="1400" dirty="0"/>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665"/>
        <p:cNvGrpSpPr/>
        <p:nvPr/>
      </p:nvGrpSpPr>
      <p:grpSpPr>
        <a:xfrm>
          <a:off x="0" y="0"/>
          <a:ext cx="0" cy="0"/>
          <a:chOff x="0" y="0"/>
          <a:chExt cx="0" cy="0"/>
        </a:xfrm>
      </p:grpSpPr>
      <p:sp>
        <p:nvSpPr>
          <p:cNvPr id="666" name="Google Shape;666;p10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Filtrado de datos</a:t>
            </a:r>
            <a:endParaRPr/>
          </a:p>
        </p:txBody>
      </p:sp>
      <p:sp>
        <p:nvSpPr>
          <p:cNvPr id="667" name="Google Shape;667;p105"/>
          <p:cNvSpPr txBox="1">
            <a:spLocks noGrp="1"/>
          </p:cNvSpPr>
          <p:nvPr>
            <p:ph type="body" idx="1"/>
          </p:nvPr>
        </p:nvSpPr>
        <p:spPr>
          <a:xfrm>
            <a:off x="729450" y="2078875"/>
            <a:ext cx="7688700" cy="2960400"/>
          </a:xfrm>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lang="es" dirty="0"/>
              <a:t>Haga clic en la flecha junto a Date en la consulta Sales.</a:t>
            </a:r>
            <a:endParaRPr dirty="0"/>
          </a:p>
          <a:p>
            <a:pPr marL="457200" lvl="0" indent="-311150" algn="l" rtl="0">
              <a:spcBef>
                <a:spcPts val="0"/>
              </a:spcBef>
              <a:spcAft>
                <a:spcPts val="0"/>
              </a:spcAft>
              <a:buSzPts val="1300"/>
              <a:buChar char="●"/>
            </a:pPr>
            <a:r>
              <a:rPr lang="es" dirty="0"/>
              <a:t>Haga clic en Filtros de fecha y luego en En el anterior…</a:t>
            </a:r>
            <a:endParaRPr dirty="0"/>
          </a:p>
          <a:p>
            <a:pPr marL="457200" lvl="0" indent="-311150" algn="l" rtl="0">
              <a:spcBef>
                <a:spcPts val="0"/>
              </a:spcBef>
              <a:spcAft>
                <a:spcPts val="0"/>
              </a:spcAft>
              <a:buSzPts val="1300"/>
              <a:buChar char="●"/>
            </a:pPr>
            <a:r>
              <a:rPr lang="es" dirty="0"/>
              <a:t>Se abre el cuadro de diálogo Filtrar filas. Escriba 3 en el cuadro de texto junto a la opción está enel anterior.</a:t>
            </a:r>
            <a:endParaRPr dirty="0"/>
          </a:p>
          <a:p>
            <a:pPr marL="457200" lvl="0" indent="-311150" algn="l" rtl="0">
              <a:spcBef>
                <a:spcPts val="0"/>
              </a:spcBef>
              <a:spcAft>
                <a:spcPts val="0"/>
              </a:spcAft>
              <a:buSzPts val="1300"/>
              <a:buChar char="●"/>
            </a:pPr>
            <a:r>
              <a:rPr lang="es" dirty="0"/>
              <a:t>Haga clic en años el menú desplegable.</a:t>
            </a:r>
            <a:endParaRPr dirty="0"/>
          </a:p>
          <a:p>
            <a:pPr marL="457200" lvl="0" indent="-311150" algn="l" rtl="0">
              <a:spcBef>
                <a:spcPts val="0"/>
              </a:spcBef>
              <a:spcAft>
                <a:spcPts val="0"/>
              </a:spcAft>
              <a:buSzPts val="1300"/>
              <a:buChar char="●"/>
            </a:pPr>
            <a:r>
              <a:rPr lang="es" dirty="0"/>
              <a:t>Haga clic en Aceptar.</a:t>
            </a:r>
            <a:endParaRPr dirty="0"/>
          </a:p>
          <a:p>
            <a:pPr marL="0" lvl="0" indent="0" algn="l" rtl="0">
              <a:spcBef>
                <a:spcPts val="1200"/>
              </a:spcBef>
              <a:spcAft>
                <a:spcPts val="1200"/>
              </a:spcAft>
              <a:buNone/>
            </a:pPr>
            <a:r>
              <a:rPr lang="es" dirty="0"/>
              <a:t>Ahora que los datos de International Sales se han anexado a la consulta Sales, no hace falta cargar los datos de la tabla International Sales en el modelo de datos. Vamos a impedir que la tabla International Sales se cargue en el modelo de datos</a:t>
            </a:r>
            <a:endParaRPr dirty="0"/>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671"/>
        <p:cNvGrpSpPr/>
        <p:nvPr/>
      </p:nvGrpSpPr>
      <p:grpSpPr>
        <a:xfrm>
          <a:off x="0" y="0"/>
          <a:ext cx="0" cy="0"/>
          <a:chOff x="0" y="0"/>
          <a:chExt cx="0" cy="0"/>
        </a:xfrm>
      </p:grpSpPr>
      <p:sp>
        <p:nvSpPr>
          <p:cNvPr id="672" name="Google Shape;672;p106"/>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673" name="Google Shape;673;p106"/>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674" name="Google Shape;674;p106"/>
          <p:cNvPicPr preferRelativeResize="0"/>
          <p:nvPr/>
        </p:nvPicPr>
        <p:blipFill>
          <a:blip r:embed="rId3">
            <a:alphaModFix/>
          </a:blip>
          <a:stretch>
            <a:fillRect/>
          </a:stretch>
        </p:blipFill>
        <p:spPr>
          <a:xfrm>
            <a:off x="0" y="543884"/>
            <a:ext cx="9144001" cy="4055732"/>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678"/>
        <p:cNvGrpSpPr/>
        <p:nvPr/>
      </p:nvGrpSpPr>
      <p:grpSpPr>
        <a:xfrm>
          <a:off x="0" y="0"/>
          <a:ext cx="0" cy="0"/>
          <a:chOff x="0" y="0"/>
          <a:chExt cx="0" cy="0"/>
        </a:xfrm>
      </p:grpSpPr>
      <p:sp>
        <p:nvSpPr>
          <p:cNvPr id="679" name="Google Shape;679;p107"/>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Datos</a:t>
            </a:r>
            <a:endParaRPr/>
          </a:p>
        </p:txBody>
      </p:sp>
      <p:sp>
        <p:nvSpPr>
          <p:cNvPr id="680" name="Google Shape;680;p107"/>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a:bodyPr>
          <a:lstStyle/>
          <a:p>
            <a:pPr marL="457200" lvl="0" indent="-304958" algn="l" rtl="0">
              <a:spcBef>
                <a:spcPts val="0"/>
              </a:spcBef>
              <a:spcAft>
                <a:spcPts val="0"/>
              </a:spcAft>
              <a:buSzPct val="100000"/>
              <a:buChar char="●"/>
            </a:pPr>
            <a:r>
              <a:rPr lang="es"/>
              <a:t>En el panel Consultas de la izquierda, haga clic en la consulta International Sales.</a:t>
            </a:r>
            <a:endParaRPr/>
          </a:p>
          <a:p>
            <a:pPr marL="457200" lvl="0" indent="-304958" algn="l" rtl="0">
              <a:spcBef>
                <a:spcPts val="0"/>
              </a:spcBef>
              <a:spcAft>
                <a:spcPts val="0"/>
              </a:spcAft>
              <a:buSzPct val="100000"/>
              <a:buChar char="●"/>
            </a:pPr>
            <a:r>
              <a:rPr lang="es"/>
              <a:t>Haga clic con el botón derecho y luego haga clic en Habilitar carga. Esto hará que se deshabilite la carga de International Sales.</a:t>
            </a:r>
            <a:endParaRPr/>
          </a:p>
          <a:p>
            <a:pPr marL="457200" lvl="0" indent="-304958" algn="l" rtl="0">
              <a:spcBef>
                <a:spcPts val="0"/>
              </a:spcBef>
              <a:spcAft>
                <a:spcPts val="0"/>
              </a:spcAft>
              <a:buSzPct val="100000"/>
              <a:buChar char="●"/>
            </a:pPr>
            <a:r>
              <a:rPr lang="es"/>
              <a:t>Nota: Los datos que correspondan de la tabla International Sales se cargarán en la tabla Sales cada vez que el modelo se actualice.  </a:t>
            </a:r>
            <a:endParaRPr/>
          </a:p>
          <a:p>
            <a:pPr marL="914400" lvl="1" indent="-293211" algn="l" rtl="0">
              <a:spcBef>
                <a:spcPts val="0"/>
              </a:spcBef>
              <a:spcAft>
                <a:spcPts val="0"/>
              </a:spcAft>
              <a:buSzPct val="100000"/>
              <a:buChar char="○"/>
            </a:pPr>
            <a:r>
              <a:rPr lang="es"/>
              <a:t>Al quitar la tabla International Sales, estamos evitando que se carguen datos duplicados en el modelo y, por tanto, que el tamaño de archivo aumente. </a:t>
            </a:r>
            <a:endParaRPr/>
          </a:p>
          <a:p>
            <a:pPr marL="914400" lvl="1" indent="-293211" algn="l" rtl="0">
              <a:spcBef>
                <a:spcPts val="0"/>
              </a:spcBef>
              <a:spcAft>
                <a:spcPts val="0"/>
              </a:spcAft>
              <a:buSzPct val="100000"/>
              <a:buChar char="○"/>
            </a:pPr>
            <a:r>
              <a:rPr lang="es"/>
              <a:t>En algunos casos, almacenar grandes cantidades de datos afecta al rendimiento del modelo de datos.</a:t>
            </a:r>
            <a:endParaRPr/>
          </a:p>
          <a:p>
            <a:pPr marL="0" lvl="0" indent="0" algn="l" rtl="0">
              <a:spcBef>
                <a:spcPts val="1200"/>
              </a:spcBef>
              <a:spcAft>
                <a:spcPts val="0"/>
              </a:spcAft>
              <a:buNone/>
            </a:pPr>
            <a:endParaRPr/>
          </a:p>
          <a:p>
            <a:pPr marL="0" lvl="0" indent="0" algn="l" rtl="0">
              <a:spcBef>
                <a:spcPts val="1200"/>
              </a:spcBef>
              <a:spcAft>
                <a:spcPts val="1200"/>
              </a:spcAft>
              <a:buNone/>
            </a:pPr>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684"/>
        <p:cNvGrpSpPr/>
        <p:nvPr/>
      </p:nvGrpSpPr>
      <p:grpSpPr>
        <a:xfrm>
          <a:off x="0" y="0"/>
          <a:ext cx="0" cy="0"/>
          <a:chOff x="0" y="0"/>
          <a:chExt cx="0" cy="0"/>
        </a:xfrm>
      </p:grpSpPr>
      <p:sp>
        <p:nvSpPr>
          <p:cNvPr id="685" name="Google Shape;685;p108"/>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686" name="Google Shape;686;p108"/>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687" name="Google Shape;687;p108"/>
          <p:cNvPicPr preferRelativeResize="0"/>
          <p:nvPr/>
        </p:nvPicPr>
        <p:blipFill>
          <a:blip r:embed="rId3">
            <a:alphaModFix/>
          </a:blip>
          <a:stretch>
            <a:fillRect/>
          </a:stretch>
        </p:blipFill>
        <p:spPr>
          <a:xfrm>
            <a:off x="1343025" y="9525"/>
            <a:ext cx="6457950" cy="5124450"/>
          </a:xfrm>
          <a:prstGeom prst="rect">
            <a:avLst/>
          </a:prstGeom>
          <a:noFill/>
          <a:ln>
            <a:noFill/>
          </a:ln>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691"/>
        <p:cNvGrpSpPr/>
        <p:nvPr/>
      </p:nvGrpSpPr>
      <p:grpSpPr>
        <a:xfrm>
          <a:off x="0" y="0"/>
          <a:ext cx="0" cy="0"/>
          <a:chOff x="0" y="0"/>
          <a:chExt cx="0" cy="0"/>
        </a:xfrm>
      </p:grpSpPr>
      <p:sp>
        <p:nvSpPr>
          <p:cNvPr id="692" name="Google Shape;692;p109"/>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Datos	</a:t>
            </a:r>
            <a:endParaRPr/>
          </a:p>
        </p:txBody>
      </p:sp>
      <p:sp>
        <p:nvSpPr>
          <p:cNvPr id="693" name="Google Shape;693;p109"/>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lang="es"/>
              <a:t>En la cinta de opciones, haga clic en Vista y luego en Dependencias de la consulta.</a:t>
            </a:r>
            <a:endParaRPr/>
          </a:p>
          <a:p>
            <a:pPr marL="457200" lvl="0" indent="-311150" algn="l" rtl="0">
              <a:spcBef>
                <a:spcPts val="0"/>
              </a:spcBef>
              <a:spcAft>
                <a:spcPts val="0"/>
              </a:spcAft>
              <a:buSzPts val="1300"/>
              <a:buChar char="●"/>
            </a:pPr>
            <a:r>
              <a:rPr lang="es"/>
              <a:t>Esto abre el cuadro de diálogo Dependencias de la consulta. </a:t>
            </a:r>
            <a:endParaRPr/>
          </a:p>
          <a:p>
            <a:pPr marL="457200" lvl="0" indent="-311150" algn="l" rtl="0">
              <a:spcBef>
                <a:spcPts val="0"/>
              </a:spcBef>
              <a:spcAft>
                <a:spcPts val="0"/>
              </a:spcAft>
              <a:buSzPts val="1300"/>
              <a:buChar char="●"/>
            </a:pPr>
            <a:r>
              <a:rPr lang="es"/>
              <a:t>En él se muestra el origen de cada consulta y sus dependencias. </a:t>
            </a:r>
            <a:endParaRPr/>
          </a:p>
          <a:p>
            <a:pPr marL="457200" lvl="0" indent="-311150" algn="l" rtl="0">
              <a:spcBef>
                <a:spcPts val="0"/>
              </a:spcBef>
              <a:spcAft>
                <a:spcPts val="0"/>
              </a:spcAft>
              <a:buSzPts val="1300"/>
              <a:buChar char="●"/>
            </a:pPr>
            <a:r>
              <a:rPr lang="es"/>
              <a:t>Por ejemplo, vemos que el origen de archivo de la consulta Sales es csv y que esta consulta tiene una dependencia en la consulta International Sales. </a:t>
            </a:r>
            <a:endParaRPr/>
          </a:p>
          <a:p>
            <a:pPr marL="457200" lvl="0" indent="-311150" algn="l" rtl="0">
              <a:spcBef>
                <a:spcPts val="0"/>
              </a:spcBef>
              <a:spcAft>
                <a:spcPts val="0"/>
              </a:spcAft>
              <a:buSzPts val="1300"/>
              <a:buChar char="●"/>
            </a:pPr>
            <a:r>
              <a:rPr lang="es"/>
              <a:t>Esta información es práctica y se puede usar para compartir conocimientos con los miembros del equipo.</a:t>
            </a:r>
            <a:endParaRPr/>
          </a:p>
        </p:txBody>
      </p:sp>
    </p:spTree>
  </p:cSld>
  <p:clrMapOvr>
    <a:masterClrMapping/>
  </p:clrMapOvr>
</p:sld>
</file>

<file path=ppt/theme/theme1.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o" ma:contentTypeID="0x0101001BC7ABDA8336BB45854D208B7583149A" ma:contentTypeVersion="12" ma:contentTypeDescription="Crear nuevo documento." ma:contentTypeScope="" ma:versionID="ed8670b9fdb473a13086bb28abc024ed">
  <xsd:schema xmlns:xsd="http://www.w3.org/2001/XMLSchema" xmlns:xs="http://www.w3.org/2001/XMLSchema" xmlns:p="http://schemas.microsoft.com/office/2006/metadata/properties" xmlns:ns2="11ce49b2-d008-4bef-a7f0-c477cf250c63" xmlns:ns3="3fd7609a-7119-4360-ae00-5a9d936c2b8c" targetNamespace="http://schemas.microsoft.com/office/2006/metadata/properties" ma:root="true" ma:fieldsID="0beceef2cffe365be7cb9149369e6dfc" ns2:_="" ns3:_="">
    <xsd:import namespace="11ce49b2-d008-4bef-a7f0-c477cf250c63"/>
    <xsd:import namespace="3fd7609a-7119-4360-ae00-5a9d936c2b8c"/>
    <xsd:element name="properties">
      <xsd:complexType>
        <xsd:sequence>
          <xsd:element name="documentManagement">
            <xsd:complexType>
              <xsd:all>
                <xsd:element ref="ns2:lcf76f155ced4ddcb4097134ff3c332f" minOccurs="0"/>
                <xsd:element ref="ns3:TaxCatchAll" minOccurs="0"/>
                <xsd:element ref="ns2:MediaServiceMetadata" minOccurs="0"/>
                <xsd:element ref="ns2:MediaServiceFastMetadata" minOccurs="0"/>
                <xsd:element ref="ns2:MediaServiceOCR" minOccurs="0"/>
                <xsd:element ref="ns2:MediaServiceGenerationTime" minOccurs="0"/>
                <xsd:element ref="ns2:MediaServiceEventHashCode" minOccurs="0"/>
                <xsd:element ref="ns2:MediaServiceDateTaken" minOccurs="0"/>
                <xsd:element ref="ns2:MediaLengthInSecond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1ce49b2-d008-4bef-a7f0-c477cf250c63" elementFormDefault="qualified">
    <xsd:import namespace="http://schemas.microsoft.com/office/2006/documentManagement/types"/>
    <xsd:import namespace="http://schemas.microsoft.com/office/infopath/2007/PartnerControls"/>
    <xsd:element name="lcf76f155ced4ddcb4097134ff3c332f" ma:index="9" nillable="true" ma:taxonomy="true" ma:internalName="lcf76f155ced4ddcb4097134ff3c332f" ma:taxonomyFieldName="MediaServiceImageTags" ma:displayName="Etiquetas de imagen" ma:readOnly="false" ma:fieldId="{5cf76f15-5ced-4ddc-b409-7134ff3c332f}" ma:taxonomyMulti="true" ma:sspId="abd32553-e467-46b6-86d8-1b9d4e7d2c5d" ma:termSetId="09814cd3-568e-fe90-9814-8d621ff8fb84" ma:anchorId="fba54fb3-c3e1-fe81-a776-ca4b69148c4d" ma:open="true" ma:isKeyword="false">
      <xsd:complexType>
        <xsd:sequence>
          <xsd:element ref="pc:Terms" minOccurs="0" maxOccurs="1"/>
        </xsd:sequence>
      </xsd:complexType>
    </xsd:element>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dexed="true" ma:internalName="MediaServiceDateTaken"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3fd7609a-7119-4360-ae00-5a9d936c2b8c" elementFormDefault="qualified">
    <xsd:import namespace="http://schemas.microsoft.com/office/2006/documentManagement/types"/>
    <xsd:import namespace="http://schemas.microsoft.com/office/infopath/2007/PartnerControls"/>
    <xsd:element name="TaxCatchAll" ma:index="10" nillable="true" ma:displayName="Taxonomy Catch All Column" ma:hidden="true" ma:list="{a37674cb-1eed-48a8-90b1-c581553c048b}" ma:internalName="TaxCatchAll" ma:showField="CatchAllData" ma:web="3fd7609a-7119-4360-ae00-5a9d936c2b8c">
      <xsd:complexType>
        <xsd:complexContent>
          <xsd:extension base="dms:MultiChoiceLookup">
            <xsd:sequence>
              <xsd:element name="Value" type="dms:Lookup" maxOccurs="unbounded" minOccurs="0" nillable="true"/>
            </xsd:sequence>
          </xsd:extension>
        </xsd:complexContent>
      </xsd:complexType>
    </xsd:element>
    <xsd:element name="SharedWithUsers" ma:index="18" nillable="true" ma:displayName="Compartido c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Detalles de uso compartido"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11ce49b2-d008-4bef-a7f0-c477cf250c63">
      <Terms xmlns="http://schemas.microsoft.com/office/infopath/2007/PartnerControls"/>
    </lcf76f155ced4ddcb4097134ff3c332f>
    <TaxCatchAll xmlns="3fd7609a-7119-4360-ae00-5a9d936c2b8c" xsi:nil="true"/>
  </documentManagement>
</p:properties>
</file>

<file path=customXml/itemProps1.xml><?xml version="1.0" encoding="utf-8"?>
<ds:datastoreItem xmlns:ds="http://schemas.openxmlformats.org/officeDocument/2006/customXml" ds:itemID="{60AF2396-BCC1-45C9-8949-DEA2ACDD7608}"/>
</file>

<file path=customXml/itemProps2.xml><?xml version="1.0" encoding="utf-8"?>
<ds:datastoreItem xmlns:ds="http://schemas.openxmlformats.org/officeDocument/2006/customXml" ds:itemID="{A4FED24F-0686-4D82-984B-BB594C4DCBB3}"/>
</file>

<file path=customXml/itemProps3.xml><?xml version="1.0" encoding="utf-8"?>
<ds:datastoreItem xmlns:ds="http://schemas.openxmlformats.org/officeDocument/2006/customXml" ds:itemID="{25637627-7BF5-4E67-A5FB-FBA009F8FB5B}"/>
</file>

<file path=docProps/app.xml><?xml version="1.0" encoding="utf-8"?>
<Properties xmlns="http://schemas.openxmlformats.org/officeDocument/2006/extended-properties" xmlns:vt="http://schemas.openxmlformats.org/officeDocument/2006/docPropsVTypes">
  <TotalTime>298</TotalTime>
  <Words>4652</Words>
  <Application>Microsoft Office PowerPoint</Application>
  <PresentationFormat>Presentación en pantalla (16:9)</PresentationFormat>
  <Paragraphs>308</Paragraphs>
  <Slides>106</Slides>
  <Notes>106</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106</vt:i4>
      </vt:variant>
    </vt:vector>
  </HeadingPairs>
  <TitlesOfParts>
    <vt:vector size="110" baseType="lpstr">
      <vt:lpstr>Arial</vt:lpstr>
      <vt:lpstr>Lato</vt:lpstr>
      <vt:lpstr>Raleway</vt:lpstr>
      <vt:lpstr>Streamline</vt:lpstr>
      <vt:lpstr>Power BI</vt:lpstr>
      <vt:lpstr>Motivación - Mejorar las visualizaciones</vt:lpstr>
      <vt:lpstr>Motivación - Mejorar el entendimiento de datos</vt:lpstr>
      <vt:lpstr>Facciones en la guerra de Syria</vt:lpstr>
      <vt:lpstr>¿Qué es la visualización?</vt:lpstr>
      <vt:lpstr>¿Qué es Power BI?</vt:lpstr>
      <vt:lpstr>Opciones</vt:lpstr>
      <vt:lpstr>Instalación</vt:lpstr>
      <vt:lpstr>Conjunto de datos e hipótesis</vt:lpstr>
      <vt:lpstr>Resultado esperado</vt:lpstr>
      <vt:lpstr>Importar datos</vt:lpstr>
      <vt:lpstr>Importar datos</vt:lpstr>
      <vt:lpstr>Datos</vt:lpstr>
      <vt:lpstr>Presentación de PowerPoint</vt:lpstr>
      <vt:lpstr>Configuración de Power BI</vt:lpstr>
      <vt:lpstr>Alfabetizado</vt:lpstr>
      <vt:lpstr>Alfabetizado</vt:lpstr>
      <vt:lpstr>Alfabetizado</vt:lpstr>
      <vt:lpstr>Importar datos</vt:lpstr>
      <vt:lpstr>Importar datos</vt:lpstr>
      <vt:lpstr>Transformar datos</vt:lpstr>
      <vt:lpstr>Presentación de PowerPoint</vt:lpstr>
      <vt:lpstr>Editor de consultas</vt:lpstr>
      <vt:lpstr>Presentación de PowerPoint</vt:lpstr>
      <vt:lpstr>ZIP como número</vt:lpstr>
      <vt:lpstr>Presentación de PowerPoint</vt:lpstr>
      <vt:lpstr>Revenue con 6 decimales</vt:lpstr>
      <vt:lpstr>Importar más datos</vt:lpstr>
      <vt:lpstr>Datos</vt:lpstr>
      <vt:lpstr>Datos</vt:lpstr>
      <vt:lpstr>Presentación de PowerPoint</vt:lpstr>
      <vt:lpstr>Datos</vt:lpstr>
      <vt:lpstr>Importar todos los datos de ventas de otros países</vt:lpstr>
      <vt:lpstr>Presentación de PowerPoint</vt:lpstr>
      <vt:lpstr>Presentación de PowerPoint</vt:lpstr>
      <vt:lpstr>Presentación de PowerPoint</vt:lpstr>
      <vt:lpstr>Combinar muchos archivos</vt:lpstr>
      <vt:lpstr>Presentación de PowerPoint</vt:lpstr>
      <vt:lpstr>Editor de consultas</vt:lpstr>
      <vt:lpstr>Editor de consultas</vt:lpstr>
      <vt:lpstr>Presentación de PowerPoint</vt:lpstr>
      <vt:lpstr>Cambiar tipo a zip </vt:lpstr>
      <vt:lpstr>Presentación de PowerPoint</vt:lpstr>
      <vt:lpstr>Importación y tratamiento</vt:lpstr>
      <vt:lpstr>Presentación de PowerPoint</vt:lpstr>
      <vt:lpstr>Eliminación de columna</vt:lpstr>
      <vt:lpstr>Presentación de PowerPoint</vt:lpstr>
      <vt:lpstr>Datos</vt:lpstr>
      <vt:lpstr>Datos</vt:lpstr>
      <vt:lpstr>Preparación de los datos</vt:lpstr>
      <vt:lpstr>Preparación de datos</vt:lpstr>
      <vt:lpstr>Cambiar nombres a las tablas</vt:lpstr>
      <vt:lpstr>Cambiar las tablas de nombre</vt:lpstr>
      <vt:lpstr>Presentación de PowerPoint</vt:lpstr>
      <vt:lpstr>Configuración</vt:lpstr>
      <vt:lpstr>Rellenos de valores vacíos</vt:lpstr>
      <vt:lpstr>Valores vacíos</vt:lpstr>
      <vt:lpstr>Presentación de PowerPoint</vt:lpstr>
      <vt:lpstr>Rellenar</vt:lpstr>
      <vt:lpstr>Presentación de PowerPoint</vt:lpstr>
      <vt:lpstr>Dividir columnas</vt:lpstr>
      <vt:lpstr>Dividir columnas</vt:lpstr>
      <vt:lpstr>Presentación de PowerPoint</vt:lpstr>
      <vt:lpstr>Cambiar nombre de columnas</vt:lpstr>
      <vt:lpstr>Cambio de nombres de columnas</vt:lpstr>
      <vt:lpstr>Cambiar nombre</vt:lpstr>
      <vt:lpstr>Dividir más columnas</vt:lpstr>
      <vt:lpstr>Operaciones</vt:lpstr>
      <vt:lpstr>Presentación de PowerPoint</vt:lpstr>
      <vt:lpstr>Cambiar tipo de dato</vt:lpstr>
      <vt:lpstr>Presentación de PowerPoint</vt:lpstr>
      <vt:lpstr>Eliminación de filas no deseadas</vt:lpstr>
      <vt:lpstr>Eliminación de filas no deseadas</vt:lpstr>
      <vt:lpstr>Presentación de PowerPoint</vt:lpstr>
      <vt:lpstr>Operaciones</vt:lpstr>
      <vt:lpstr>Presentación de PowerPoint</vt:lpstr>
      <vt:lpstr>Operaciones</vt:lpstr>
      <vt:lpstr>Presentación de PowerPoint</vt:lpstr>
      <vt:lpstr>Ttransposición de los datos</vt:lpstr>
      <vt:lpstr>Transposición de los datos</vt:lpstr>
      <vt:lpstr>Presentación de PowerPoint</vt:lpstr>
      <vt:lpstr>Transponer datos</vt:lpstr>
      <vt:lpstr>Presentación de PowerPoint</vt:lpstr>
      <vt:lpstr>Anexo de consultas</vt:lpstr>
      <vt:lpstr>Anexo de consultas</vt:lpstr>
      <vt:lpstr>Presentación de PowerPoint</vt:lpstr>
      <vt:lpstr>Anexo de consultas</vt:lpstr>
      <vt:lpstr>Presentación de PowerPoint</vt:lpstr>
      <vt:lpstr>Presentación de PowerPoint</vt:lpstr>
      <vt:lpstr>Datos</vt:lpstr>
      <vt:lpstr>Datos</vt:lpstr>
      <vt:lpstr>Datos</vt:lpstr>
      <vt:lpstr>Presentación de PowerPoint</vt:lpstr>
      <vt:lpstr>Datos</vt:lpstr>
      <vt:lpstr>Filtrado de datos</vt:lpstr>
      <vt:lpstr>Presentación de PowerPoint</vt:lpstr>
      <vt:lpstr>Datos</vt:lpstr>
      <vt:lpstr>Presentación de PowerPoint</vt:lpstr>
      <vt:lpstr>Datos </vt:lpstr>
      <vt:lpstr>Presentación de PowerPoint</vt:lpstr>
      <vt:lpstr>Datos</vt:lpstr>
      <vt:lpstr>Presentación de PowerPoint</vt:lpstr>
      <vt:lpstr>Gestión de la memoria</vt:lpstr>
      <vt:lpstr>Presentación de PowerPoint</vt:lpstr>
      <vt:lpstr>Guardado</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 BI</dc:title>
  <cp:lastModifiedBy>Felipe Flores</cp:lastModifiedBy>
  <cp:revision>6</cp:revision>
  <dcterms:modified xsi:type="dcterms:W3CDTF">2023-01-12T20:40:53Z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0x0101001BC7ABDA8336BB45854D208B7583149A</vt:lpwstr>
  </property>
</Properties>
</file>